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633" r:id="rId3"/>
    <p:sldId id="549" r:id="rId4"/>
    <p:sldId id="634" r:id="rId5"/>
    <p:sldId id="635" r:id="rId6"/>
    <p:sldId id="636" r:id="rId7"/>
    <p:sldId id="637" r:id="rId8"/>
    <p:sldId id="638" r:id="rId9"/>
    <p:sldId id="639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48" r:id="rId19"/>
    <p:sldId id="649" r:id="rId20"/>
    <p:sldId id="650" r:id="rId21"/>
    <p:sldId id="651" r:id="rId22"/>
    <p:sldId id="652" r:id="rId23"/>
    <p:sldId id="653" r:id="rId24"/>
    <p:sldId id="654" r:id="rId25"/>
    <p:sldId id="655" r:id="rId26"/>
    <p:sldId id="656" r:id="rId27"/>
    <p:sldId id="657" r:id="rId28"/>
    <p:sldId id="658" r:id="rId29"/>
    <p:sldId id="659" r:id="rId30"/>
    <p:sldId id="660" r:id="rId31"/>
    <p:sldId id="661" r:id="rId32"/>
    <p:sldId id="662" r:id="rId33"/>
    <p:sldId id="663" r:id="rId34"/>
    <p:sldId id="664" r:id="rId35"/>
    <p:sldId id="665" r:id="rId36"/>
    <p:sldId id="666" r:id="rId37"/>
    <p:sldId id="667" r:id="rId38"/>
    <p:sldId id="668" r:id="rId39"/>
    <p:sldId id="669" r:id="rId40"/>
    <p:sldId id="670" r:id="rId41"/>
    <p:sldId id="671" r:id="rId42"/>
    <p:sldId id="672" r:id="rId43"/>
    <p:sldId id="673" r:id="rId44"/>
    <p:sldId id="674" r:id="rId45"/>
    <p:sldId id="675" r:id="rId46"/>
    <p:sldId id="676" r:id="rId47"/>
    <p:sldId id="677" r:id="rId48"/>
    <p:sldId id="678" r:id="rId49"/>
    <p:sldId id="679" r:id="rId50"/>
    <p:sldId id="680" r:id="rId51"/>
    <p:sldId id="681" r:id="rId52"/>
    <p:sldId id="682" r:id="rId53"/>
  </p:sldIdLst>
  <p:sldSz cx="12192000" cy="6858000"/>
  <p:notesSz cx="12192000" cy="6858000"/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7" autoAdjust="0"/>
    <p:restoredTop sz="78581" autoAdjust="0"/>
  </p:normalViewPr>
  <p:slideViewPr>
    <p:cSldViewPr>
      <p:cViewPr varScale="1">
        <p:scale>
          <a:sx n="62" d="100"/>
          <a:sy n="62" d="100"/>
        </p:scale>
        <p:origin x="830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4AFAF-5F62-467B-8615-1F2EAA9BCA93}" type="datetimeFigureOut">
              <a:rPr lang="en-SG" smtClean="0"/>
              <a:t>19/7/2019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21F1F-40DF-4C4B-8952-92959CA036D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547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585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7218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21F1F-40DF-4C4B-8952-92959CA036D0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0272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7525" y="273811"/>
            <a:ext cx="4036948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179536"/>
          </a:xfr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dirty="0"/>
              <a:t>Richard </a:t>
            </a:r>
            <a:r>
              <a:rPr lang="en-SG" dirty="0" err="1"/>
              <a:t>Socher</a:t>
            </a:r>
            <a:endParaRPr lang="en-SG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sz="11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378" y="1303189"/>
            <a:ext cx="6791959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lang="en-SG" dirty="0"/>
              <a:t>Richard </a:t>
            </a:r>
            <a:r>
              <a:rPr lang="en-SG" dirty="0" err="1"/>
              <a:t>Socher</a:t>
            </a:r>
            <a:endParaRPr lang="en-SG" sz="1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 b="0" i="0" u="none">
          <a:latin typeface="+mj-lt"/>
          <a:ea typeface="+mj-ea"/>
          <a:cs typeface="+mj-cs"/>
        </a:defRPr>
      </a:lvl1pPr>
    </p:titleStyle>
    <p:bodyStyle>
      <a:lvl1pPr marL="0">
        <a:defRPr b="1" i="0" u="none"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jpg"/><Relationship Id="rId7" Type="http://schemas.openxmlformats.org/officeDocument/2006/relationships/image" Target="../media/image21.png"/><Relationship Id="rId12" Type="http://schemas.openxmlformats.org/officeDocument/2006/relationships/image" Target="../media/image26.jpg"/><Relationship Id="rId17" Type="http://schemas.openxmlformats.org/officeDocument/2006/relationships/image" Target="../media/image31.png"/><Relationship Id="rId25" Type="http://schemas.openxmlformats.org/officeDocument/2006/relationships/image" Target="../media/image39.jp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24" Type="http://schemas.openxmlformats.org/officeDocument/2006/relationships/image" Target="../media/image38.jp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jp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jpg"/><Relationship Id="rId22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0.png"/><Relationship Id="rId18" Type="http://schemas.openxmlformats.org/officeDocument/2006/relationships/image" Target="../media/image26.jpg"/><Relationship Id="rId3" Type="http://schemas.openxmlformats.org/officeDocument/2006/relationships/image" Target="../media/image29.png"/><Relationship Id="rId21" Type="http://schemas.openxmlformats.org/officeDocument/2006/relationships/image" Target="../media/image39.jp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17" Type="http://schemas.openxmlformats.org/officeDocument/2006/relationships/image" Target="../media/image25.jpg"/><Relationship Id="rId2" Type="http://schemas.openxmlformats.org/officeDocument/2006/relationships/image" Target="../media/image16.png"/><Relationship Id="rId16" Type="http://schemas.openxmlformats.org/officeDocument/2006/relationships/image" Target="../media/image24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8.png"/><Relationship Id="rId5" Type="http://schemas.openxmlformats.org/officeDocument/2006/relationships/image" Target="../media/image31.png"/><Relationship Id="rId15" Type="http://schemas.openxmlformats.org/officeDocument/2006/relationships/image" Target="../media/image22.png"/><Relationship Id="rId23" Type="http://schemas.openxmlformats.org/officeDocument/2006/relationships/image" Target="../media/image41.jpg"/><Relationship Id="rId10" Type="http://schemas.openxmlformats.org/officeDocument/2006/relationships/image" Target="../media/image17.png"/><Relationship Id="rId19" Type="http://schemas.openxmlformats.org/officeDocument/2006/relationships/image" Target="../media/image27.jpg"/><Relationship Id="rId4" Type="http://schemas.openxmlformats.org/officeDocument/2006/relationships/image" Target="../media/image30.png"/><Relationship Id="rId9" Type="http://schemas.openxmlformats.org/officeDocument/2006/relationships/image" Target="../media/image37.png"/><Relationship Id="rId14" Type="http://schemas.openxmlformats.org/officeDocument/2006/relationships/image" Target="../media/image21.png"/><Relationship Id="rId22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6.jp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12" Type="http://schemas.openxmlformats.org/officeDocument/2006/relationships/image" Target="../media/image52.jpg"/><Relationship Id="rId17" Type="http://schemas.openxmlformats.org/officeDocument/2006/relationships/image" Target="../media/image55.jpg"/><Relationship Id="rId2" Type="http://schemas.openxmlformats.org/officeDocument/2006/relationships/image" Target="../media/image42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51.jpg"/><Relationship Id="rId5" Type="http://schemas.openxmlformats.org/officeDocument/2006/relationships/image" Target="../media/image45.jpg"/><Relationship Id="rId15" Type="http://schemas.openxmlformats.org/officeDocument/2006/relationships/image" Target="../media/image53.jpg"/><Relationship Id="rId10" Type="http://schemas.openxmlformats.org/officeDocument/2006/relationships/image" Target="../media/image50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Relationship Id="rId1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4.png"/><Relationship Id="rId3" Type="http://schemas.openxmlformats.org/officeDocument/2006/relationships/image" Target="../media/image24.jpg"/><Relationship Id="rId21" Type="http://schemas.openxmlformats.org/officeDocument/2006/relationships/image" Target="../media/image71.png"/><Relationship Id="rId34" Type="http://schemas.openxmlformats.org/officeDocument/2006/relationships/image" Target="../media/image78.jp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3.png"/><Relationship Id="rId33" Type="http://schemas.openxmlformats.org/officeDocument/2006/relationships/image" Target="../media/image43.jpg"/><Relationship Id="rId2" Type="http://schemas.openxmlformats.org/officeDocument/2006/relationships/image" Target="../media/image56.jp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61.jpg"/><Relationship Id="rId24" Type="http://schemas.openxmlformats.org/officeDocument/2006/relationships/image" Target="../media/image47.png"/><Relationship Id="rId32" Type="http://schemas.openxmlformats.org/officeDocument/2006/relationships/image" Target="../media/image46.jpg"/><Relationship Id="rId5" Type="http://schemas.openxmlformats.org/officeDocument/2006/relationships/image" Target="../media/image26.jpg"/><Relationship Id="rId15" Type="http://schemas.openxmlformats.org/officeDocument/2006/relationships/image" Target="../media/image65.png"/><Relationship Id="rId23" Type="http://schemas.openxmlformats.org/officeDocument/2006/relationships/image" Target="../media/image48.png"/><Relationship Id="rId28" Type="http://schemas.openxmlformats.org/officeDocument/2006/relationships/image" Target="../media/image45.jpg"/><Relationship Id="rId10" Type="http://schemas.openxmlformats.org/officeDocument/2006/relationships/image" Target="../media/image60.jpg"/><Relationship Id="rId19" Type="http://schemas.openxmlformats.org/officeDocument/2006/relationships/image" Target="../media/image69.jpg"/><Relationship Id="rId31" Type="http://schemas.openxmlformats.org/officeDocument/2006/relationships/image" Target="../media/image77.png"/><Relationship Id="rId4" Type="http://schemas.openxmlformats.org/officeDocument/2006/relationships/image" Target="../media/image25.jpg"/><Relationship Id="rId9" Type="http://schemas.openxmlformats.org/officeDocument/2006/relationships/image" Target="../media/image59.jpg"/><Relationship Id="rId14" Type="http://schemas.openxmlformats.org/officeDocument/2006/relationships/image" Target="../media/image64.jpg"/><Relationship Id="rId22" Type="http://schemas.openxmlformats.org/officeDocument/2006/relationships/image" Target="../media/image72.jpg"/><Relationship Id="rId27" Type="http://schemas.openxmlformats.org/officeDocument/2006/relationships/image" Target="../media/image44.jpg"/><Relationship Id="rId30" Type="http://schemas.openxmlformats.org/officeDocument/2006/relationships/image" Target="../media/image76.png"/><Relationship Id="rId35" Type="http://schemas.openxmlformats.org/officeDocument/2006/relationships/image" Target="../media/image7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13" Type="http://schemas.openxmlformats.org/officeDocument/2006/relationships/image" Target="../media/image65.png"/><Relationship Id="rId18" Type="http://schemas.openxmlformats.org/officeDocument/2006/relationships/image" Target="../media/image78.jpg"/><Relationship Id="rId26" Type="http://schemas.openxmlformats.org/officeDocument/2006/relationships/image" Target="../media/image70.png"/><Relationship Id="rId3" Type="http://schemas.openxmlformats.org/officeDocument/2006/relationships/image" Target="../media/image25.jpg"/><Relationship Id="rId21" Type="http://schemas.openxmlformats.org/officeDocument/2006/relationships/image" Target="../media/image73.png"/><Relationship Id="rId7" Type="http://schemas.openxmlformats.org/officeDocument/2006/relationships/image" Target="../media/image58.jpg"/><Relationship Id="rId12" Type="http://schemas.openxmlformats.org/officeDocument/2006/relationships/image" Target="../media/image63.png"/><Relationship Id="rId17" Type="http://schemas.openxmlformats.org/officeDocument/2006/relationships/image" Target="../media/image43.jpg"/><Relationship Id="rId25" Type="http://schemas.openxmlformats.org/officeDocument/2006/relationships/image" Target="../media/image69.jpg"/><Relationship Id="rId2" Type="http://schemas.openxmlformats.org/officeDocument/2006/relationships/image" Target="../media/image24.jpg"/><Relationship Id="rId16" Type="http://schemas.openxmlformats.org/officeDocument/2006/relationships/image" Target="../media/image68.png"/><Relationship Id="rId20" Type="http://schemas.openxmlformats.org/officeDocument/2006/relationships/image" Target="../media/image75.png"/><Relationship Id="rId29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48.png"/><Relationship Id="rId5" Type="http://schemas.openxmlformats.org/officeDocument/2006/relationships/image" Target="../media/image27.jpg"/><Relationship Id="rId15" Type="http://schemas.openxmlformats.org/officeDocument/2006/relationships/image" Target="../media/image67.png"/><Relationship Id="rId23" Type="http://schemas.openxmlformats.org/officeDocument/2006/relationships/image" Target="../media/image47.png"/><Relationship Id="rId28" Type="http://schemas.openxmlformats.org/officeDocument/2006/relationships/image" Target="../media/image44.jpg"/><Relationship Id="rId10" Type="http://schemas.openxmlformats.org/officeDocument/2006/relationships/image" Target="../media/image61.jpg"/><Relationship Id="rId19" Type="http://schemas.openxmlformats.org/officeDocument/2006/relationships/image" Target="../media/image77.png"/><Relationship Id="rId31" Type="http://schemas.openxmlformats.org/officeDocument/2006/relationships/image" Target="../media/image46.jpg"/><Relationship Id="rId4" Type="http://schemas.openxmlformats.org/officeDocument/2006/relationships/image" Target="../media/image26.jpg"/><Relationship Id="rId9" Type="http://schemas.openxmlformats.org/officeDocument/2006/relationships/image" Target="../media/image60.jp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71.png"/><Relationship Id="rId30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3.png"/><Relationship Id="rId18" Type="http://schemas.openxmlformats.org/officeDocument/2006/relationships/image" Target="../media/image75.png"/><Relationship Id="rId26" Type="http://schemas.openxmlformats.org/officeDocument/2006/relationships/image" Target="../media/image46.jpg"/><Relationship Id="rId3" Type="http://schemas.openxmlformats.org/officeDocument/2006/relationships/image" Target="../media/image50.jpg"/><Relationship Id="rId21" Type="http://schemas.openxmlformats.org/officeDocument/2006/relationships/image" Target="../media/image74.png"/><Relationship Id="rId34" Type="http://schemas.openxmlformats.org/officeDocument/2006/relationships/image" Target="../media/image91.jpg"/><Relationship Id="rId7" Type="http://schemas.openxmlformats.org/officeDocument/2006/relationships/image" Target="../media/image59.jpg"/><Relationship Id="rId12" Type="http://schemas.openxmlformats.org/officeDocument/2006/relationships/image" Target="../media/image86.png"/><Relationship Id="rId17" Type="http://schemas.openxmlformats.org/officeDocument/2006/relationships/image" Target="../media/image78.jpg"/><Relationship Id="rId25" Type="http://schemas.openxmlformats.org/officeDocument/2006/relationships/image" Target="../media/image45.jpg"/><Relationship Id="rId33" Type="http://schemas.openxmlformats.org/officeDocument/2006/relationships/image" Target="../media/image90.jpg"/><Relationship Id="rId2" Type="http://schemas.openxmlformats.org/officeDocument/2006/relationships/image" Target="../media/image49.jpg"/><Relationship Id="rId16" Type="http://schemas.openxmlformats.org/officeDocument/2006/relationships/image" Target="../media/image43.jpg"/><Relationship Id="rId20" Type="http://schemas.openxmlformats.org/officeDocument/2006/relationships/image" Target="../media/image73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7.png"/><Relationship Id="rId24" Type="http://schemas.openxmlformats.org/officeDocument/2006/relationships/image" Target="../media/image44.jpg"/><Relationship Id="rId32" Type="http://schemas.openxmlformats.org/officeDocument/2006/relationships/image" Target="../media/image89.jpg"/><Relationship Id="rId5" Type="http://schemas.openxmlformats.org/officeDocument/2006/relationships/image" Target="../media/image52.jpg"/><Relationship Id="rId15" Type="http://schemas.openxmlformats.org/officeDocument/2006/relationships/image" Target="../media/image88.png"/><Relationship Id="rId23" Type="http://schemas.openxmlformats.org/officeDocument/2006/relationships/image" Target="../media/image48.png"/><Relationship Id="rId28" Type="http://schemas.openxmlformats.org/officeDocument/2006/relationships/image" Target="../media/image42.jp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55.jpg"/><Relationship Id="rId4" Type="http://schemas.openxmlformats.org/officeDocument/2006/relationships/image" Target="../media/image51.jpg"/><Relationship Id="rId9" Type="http://schemas.openxmlformats.org/officeDocument/2006/relationships/image" Target="../media/image61.jpg"/><Relationship Id="rId14" Type="http://schemas.openxmlformats.org/officeDocument/2006/relationships/image" Target="../media/image87.png"/><Relationship Id="rId22" Type="http://schemas.openxmlformats.org/officeDocument/2006/relationships/image" Target="../media/image47.png"/><Relationship Id="rId27" Type="http://schemas.openxmlformats.org/officeDocument/2006/relationships/image" Target="../media/image70.png"/><Relationship Id="rId30" Type="http://schemas.openxmlformats.org/officeDocument/2006/relationships/image" Target="../media/image54.jpg"/><Relationship Id="rId35" Type="http://schemas.openxmlformats.org/officeDocument/2006/relationships/image" Target="../media/image9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3.png"/><Relationship Id="rId18" Type="http://schemas.openxmlformats.org/officeDocument/2006/relationships/image" Target="../media/image75.png"/><Relationship Id="rId26" Type="http://schemas.openxmlformats.org/officeDocument/2006/relationships/image" Target="../media/image46.jpg"/><Relationship Id="rId3" Type="http://schemas.openxmlformats.org/officeDocument/2006/relationships/image" Target="../media/image50.jpg"/><Relationship Id="rId21" Type="http://schemas.openxmlformats.org/officeDocument/2006/relationships/image" Target="../media/image74.png"/><Relationship Id="rId34" Type="http://schemas.openxmlformats.org/officeDocument/2006/relationships/image" Target="../media/image91.jpg"/><Relationship Id="rId7" Type="http://schemas.openxmlformats.org/officeDocument/2006/relationships/image" Target="../media/image59.jpg"/><Relationship Id="rId12" Type="http://schemas.openxmlformats.org/officeDocument/2006/relationships/image" Target="../media/image86.png"/><Relationship Id="rId17" Type="http://schemas.openxmlformats.org/officeDocument/2006/relationships/image" Target="../media/image78.jpg"/><Relationship Id="rId25" Type="http://schemas.openxmlformats.org/officeDocument/2006/relationships/image" Target="../media/image45.jpg"/><Relationship Id="rId33" Type="http://schemas.openxmlformats.org/officeDocument/2006/relationships/image" Target="../media/image90.jpg"/><Relationship Id="rId2" Type="http://schemas.openxmlformats.org/officeDocument/2006/relationships/image" Target="../media/image49.jpg"/><Relationship Id="rId16" Type="http://schemas.openxmlformats.org/officeDocument/2006/relationships/image" Target="../media/image43.jpg"/><Relationship Id="rId20" Type="http://schemas.openxmlformats.org/officeDocument/2006/relationships/image" Target="../media/image73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7.png"/><Relationship Id="rId24" Type="http://schemas.openxmlformats.org/officeDocument/2006/relationships/image" Target="../media/image44.jpg"/><Relationship Id="rId32" Type="http://schemas.openxmlformats.org/officeDocument/2006/relationships/image" Target="../media/image89.jpg"/><Relationship Id="rId5" Type="http://schemas.openxmlformats.org/officeDocument/2006/relationships/image" Target="../media/image52.jpg"/><Relationship Id="rId15" Type="http://schemas.openxmlformats.org/officeDocument/2006/relationships/image" Target="../media/image88.png"/><Relationship Id="rId23" Type="http://schemas.openxmlformats.org/officeDocument/2006/relationships/image" Target="../media/image48.png"/><Relationship Id="rId28" Type="http://schemas.openxmlformats.org/officeDocument/2006/relationships/image" Target="../media/image42.jp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55.jpg"/><Relationship Id="rId4" Type="http://schemas.openxmlformats.org/officeDocument/2006/relationships/image" Target="../media/image51.jpg"/><Relationship Id="rId9" Type="http://schemas.openxmlformats.org/officeDocument/2006/relationships/image" Target="../media/image61.jpg"/><Relationship Id="rId14" Type="http://schemas.openxmlformats.org/officeDocument/2006/relationships/image" Target="../media/image87.png"/><Relationship Id="rId22" Type="http://schemas.openxmlformats.org/officeDocument/2006/relationships/image" Target="../media/image47.png"/><Relationship Id="rId27" Type="http://schemas.openxmlformats.org/officeDocument/2006/relationships/image" Target="../media/image70.png"/><Relationship Id="rId30" Type="http://schemas.openxmlformats.org/officeDocument/2006/relationships/image" Target="../media/image54.jpg"/><Relationship Id="rId35" Type="http://schemas.openxmlformats.org/officeDocument/2006/relationships/image" Target="../media/image92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3.png"/><Relationship Id="rId18" Type="http://schemas.openxmlformats.org/officeDocument/2006/relationships/image" Target="../media/image75.png"/><Relationship Id="rId26" Type="http://schemas.openxmlformats.org/officeDocument/2006/relationships/image" Target="../media/image46.jpg"/><Relationship Id="rId3" Type="http://schemas.openxmlformats.org/officeDocument/2006/relationships/image" Target="../media/image50.jpg"/><Relationship Id="rId21" Type="http://schemas.openxmlformats.org/officeDocument/2006/relationships/image" Target="../media/image74.png"/><Relationship Id="rId34" Type="http://schemas.openxmlformats.org/officeDocument/2006/relationships/image" Target="../media/image91.jpg"/><Relationship Id="rId7" Type="http://schemas.openxmlformats.org/officeDocument/2006/relationships/image" Target="../media/image59.jpg"/><Relationship Id="rId12" Type="http://schemas.openxmlformats.org/officeDocument/2006/relationships/image" Target="../media/image86.png"/><Relationship Id="rId17" Type="http://schemas.openxmlformats.org/officeDocument/2006/relationships/image" Target="../media/image78.jpg"/><Relationship Id="rId25" Type="http://schemas.openxmlformats.org/officeDocument/2006/relationships/image" Target="../media/image45.jpg"/><Relationship Id="rId33" Type="http://schemas.openxmlformats.org/officeDocument/2006/relationships/image" Target="../media/image90.jpg"/><Relationship Id="rId2" Type="http://schemas.openxmlformats.org/officeDocument/2006/relationships/image" Target="../media/image49.jpg"/><Relationship Id="rId16" Type="http://schemas.openxmlformats.org/officeDocument/2006/relationships/image" Target="../media/image43.jpg"/><Relationship Id="rId20" Type="http://schemas.openxmlformats.org/officeDocument/2006/relationships/image" Target="../media/image73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7.png"/><Relationship Id="rId24" Type="http://schemas.openxmlformats.org/officeDocument/2006/relationships/image" Target="../media/image44.jpg"/><Relationship Id="rId32" Type="http://schemas.openxmlformats.org/officeDocument/2006/relationships/image" Target="../media/image89.jpg"/><Relationship Id="rId5" Type="http://schemas.openxmlformats.org/officeDocument/2006/relationships/image" Target="../media/image52.jpg"/><Relationship Id="rId15" Type="http://schemas.openxmlformats.org/officeDocument/2006/relationships/image" Target="../media/image88.png"/><Relationship Id="rId23" Type="http://schemas.openxmlformats.org/officeDocument/2006/relationships/image" Target="../media/image48.png"/><Relationship Id="rId28" Type="http://schemas.openxmlformats.org/officeDocument/2006/relationships/image" Target="../media/image42.jp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55.jpg"/><Relationship Id="rId4" Type="http://schemas.openxmlformats.org/officeDocument/2006/relationships/image" Target="../media/image51.jpg"/><Relationship Id="rId9" Type="http://schemas.openxmlformats.org/officeDocument/2006/relationships/image" Target="../media/image61.jpg"/><Relationship Id="rId14" Type="http://schemas.openxmlformats.org/officeDocument/2006/relationships/image" Target="../media/image87.png"/><Relationship Id="rId22" Type="http://schemas.openxmlformats.org/officeDocument/2006/relationships/image" Target="../media/image47.png"/><Relationship Id="rId27" Type="http://schemas.openxmlformats.org/officeDocument/2006/relationships/image" Target="../media/image70.png"/><Relationship Id="rId30" Type="http://schemas.openxmlformats.org/officeDocument/2006/relationships/image" Target="../media/image54.jpg"/><Relationship Id="rId35" Type="http://schemas.openxmlformats.org/officeDocument/2006/relationships/image" Target="../media/image9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3.png"/><Relationship Id="rId18" Type="http://schemas.openxmlformats.org/officeDocument/2006/relationships/image" Target="../media/image75.png"/><Relationship Id="rId26" Type="http://schemas.openxmlformats.org/officeDocument/2006/relationships/image" Target="../media/image46.jpg"/><Relationship Id="rId3" Type="http://schemas.openxmlformats.org/officeDocument/2006/relationships/image" Target="../media/image50.jpg"/><Relationship Id="rId21" Type="http://schemas.openxmlformats.org/officeDocument/2006/relationships/image" Target="../media/image74.png"/><Relationship Id="rId34" Type="http://schemas.openxmlformats.org/officeDocument/2006/relationships/image" Target="../media/image91.jpg"/><Relationship Id="rId7" Type="http://schemas.openxmlformats.org/officeDocument/2006/relationships/image" Target="../media/image59.jpg"/><Relationship Id="rId12" Type="http://schemas.openxmlformats.org/officeDocument/2006/relationships/image" Target="../media/image86.png"/><Relationship Id="rId17" Type="http://schemas.openxmlformats.org/officeDocument/2006/relationships/image" Target="../media/image78.jpg"/><Relationship Id="rId25" Type="http://schemas.openxmlformats.org/officeDocument/2006/relationships/image" Target="../media/image45.jpg"/><Relationship Id="rId33" Type="http://schemas.openxmlformats.org/officeDocument/2006/relationships/image" Target="../media/image90.jpg"/><Relationship Id="rId2" Type="http://schemas.openxmlformats.org/officeDocument/2006/relationships/image" Target="../media/image49.jpg"/><Relationship Id="rId16" Type="http://schemas.openxmlformats.org/officeDocument/2006/relationships/image" Target="../media/image43.jpg"/><Relationship Id="rId20" Type="http://schemas.openxmlformats.org/officeDocument/2006/relationships/image" Target="../media/image73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7.png"/><Relationship Id="rId24" Type="http://schemas.openxmlformats.org/officeDocument/2006/relationships/image" Target="../media/image44.jpg"/><Relationship Id="rId32" Type="http://schemas.openxmlformats.org/officeDocument/2006/relationships/image" Target="../media/image89.jpg"/><Relationship Id="rId5" Type="http://schemas.openxmlformats.org/officeDocument/2006/relationships/image" Target="../media/image52.jpg"/><Relationship Id="rId15" Type="http://schemas.openxmlformats.org/officeDocument/2006/relationships/image" Target="../media/image88.png"/><Relationship Id="rId23" Type="http://schemas.openxmlformats.org/officeDocument/2006/relationships/image" Target="../media/image48.png"/><Relationship Id="rId28" Type="http://schemas.openxmlformats.org/officeDocument/2006/relationships/image" Target="../media/image42.jp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55.jpg"/><Relationship Id="rId4" Type="http://schemas.openxmlformats.org/officeDocument/2006/relationships/image" Target="../media/image51.jpg"/><Relationship Id="rId9" Type="http://schemas.openxmlformats.org/officeDocument/2006/relationships/image" Target="../media/image61.jpg"/><Relationship Id="rId14" Type="http://schemas.openxmlformats.org/officeDocument/2006/relationships/image" Target="../media/image87.png"/><Relationship Id="rId22" Type="http://schemas.openxmlformats.org/officeDocument/2006/relationships/image" Target="../media/image47.png"/><Relationship Id="rId27" Type="http://schemas.openxmlformats.org/officeDocument/2006/relationships/image" Target="../media/image70.png"/><Relationship Id="rId30" Type="http://schemas.openxmlformats.org/officeDocument/2006/relationships/image" Target="../media/image54.jpg"/><Relationship Id="rId35" Type="http://schemas.openxmlformats.org/officeDocument/2006/relationships/image" Target="../media/image9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3.png"/><Relationship Id="rId18" Type="http://schemas.openxmlformats.org/officeDocument/2006/relationships/image" Target="../media/image75.png"/><Relationship Id="rId26" Type="http://schemas.openxmlformats.org/officeDocument/2006/relationships/image" Target="../media/image46.jpg"/><Relationship Id="rId3" Type="http://schemas.openxmlformats.org/officeDocument/2006/relationships/image" Target="../media/image50.jpg"/><Relationship Id="rId21" Type="http://schemas.openxmlformats.org/officeDocument/2006/relationships/image" Target="../media/image74.png"/><Relationship Id="rId34" Type="http://schemas.openxmlformats.org/officeDocument/2006/relationships/image" Target="../media/image91.jpg"/><Relationship Id="rId7" Type="http://schemas.openxmlformats.org/officeDocument/2006/relationships/image" Target="../media/image59.jpg"/><Relationship Id="rId12" Type="http://schemas.openxmlformats.org/officeDocument/2006/relationships/image" Target="../media/image86.png"/><Relationship Id="rId17" Type="http://schemas.openxmlformats.org/officeDocument/2006/relationships/image" Target="../media/image78.jpg"/><Relationship Id="rId25" Type="http://schemas.openxmlformats.org/officeDocument/2006/relationships/image" Target="../media/image45.jpg"/><Relationship Id="rId33" Type="http://schemas.openxmlformats.org/officeDocument/2006/relationships/image" Target="../media/image90.jpg"/><Relationship Id="rId2" Type="http://schemas.openxmlformats.org/officeDocument/2006/relationships/image" Target="../media/image49.jpg"/><Relationship Id="rId16" Type="http://schemas.openxmlformats.org/officeDocument/2006/relationships/image" Target="../media/image43.jpg"/><Relationship Id="rId20" Type="http://schemas.openxmlformats.org/officeDocument/2006/relationships/image" Target="../media/image73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7.png"/><Relationship Id="rId24" Type="http://schemas.openxmlformats.org/officeDocument/2006/relationships/image" Target="../media/image44.jpg"/><Relationship Id="rId32" Type="http://schemas.openxmlformats.org/officeDocument/2006/relationships/image" Target="../media/image89.jpg"/><Relationship Id="rId5" Type="http://schemas.openxmlformats.org/officeDocument/2006/relationships/image" Target="../media/image52.jpg"/><Relationship Id="rId15" Type="http://schemas.openxmlformats.org/officeDocument/2006/relationships/image" Target="../media/image88.png"/><Relationship Id="rId23" Type="http://schemas.openxmlformats.org/officeDocument/2006/relationships/image" Target="../media/image48.png"/><Relationship Id="rId28" Type="http://schemas.openxmlformats.org/officeDocument/2006/relationships/image" Target="../media/image42.jpg"/><Relationship Id="rId36" Type="http://schemas.openxmlformats.org/officeDocument/2006/relationships/image" Target="../media/image80.jp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55.jpg"/><Relationship Id="rId4" Type="http://schemas.openxmlformats.org/officeDocument/2006/relationships/image" Target="../media/image51.jpg"/><Relationship Id="rId9" Type="http://schemas.openxmlformats.org/officeDocument/2006/relationships/image" Target="../media/image61.jpg"/><Relationship Id="rId14" Type="http://schemas.openxmlformats.org/officeDocument/2006/relationships/image" Target="../media/image87.png"/><Relationship Id="rId22" Type="http://schemas.openxmlformats.org/officeDocument/2006/relationships/image" Target="../media/image47.png"/><Relationship Id="rId27" Type="http://schemas.openxmlformats.org/officeDocument/2006/relationships/image" Target="../media/image70.png"/><Relationship Id="rId30" Type="http://schemas.openxmlformats.org/officeDocument/2006/relationships/image" Target="../media/image54.jpg"/><Relationship Id="rId35" Type="http://schemas.openxmlformats.org/officeDocument/2006/relationships/image" Target="../media/image9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5.png"/><Relationship Id="rId7" Type="http://schemas.openxmlformats.org/officeDocument/2006/relationships/image" Target="../media/image48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11" Type="http://schemas.openxmlformats.org/officeDocument/2006/relationships/image" Target="../media/image97.jpg"/><Relationship Id="rId5" Type="http://schemas.openxmlformats.org/officeDocument/2006/relationships/image" Target="../media/image77.png"/><Relationship Id="rId10" Type="http://schemas.openxmlformats.org/officeDocument/2006/relationships/image" Target="../media/image96.png"/><Relationship Id="rId4" Type="http://schemas.openxmlformats.org/officeDocument/2006/relationships/image" Target="../media/image94.png"/><Relationship Id="rId9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khanacademy.org/math/multivariable-calculus/multivariable-derivatives/differentiating-vector-valued-functions/a/multivariable-chain-rule-simple-version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5.png"/><Relationship Id="rId7" Type="http://schemas.openxmlformats.org/officeDocument/2006/relationships/image" Target="../media/image103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11" Type="http://schemas.openxmlformats.org/officeDocument/2006/relationships/hyperlink" Target="http://www.khanacademy.org/math/multivariable-calculus/multivariable-derivatives/differentiating-vector-valued-functions/a/multivariable-chain-rule-simple-version" TargetMode="External"/><Relationship Id="rId5" Type="http://schemas.openxmlformats.org/officeDocument/2006/relationships/image" Target="../media/image101.jpg"/><Relationship Id="rId10" Type="http://schemas.openxmlformats.org/officeDocument/2006/relationships/image" Target="../media/image106.jpg"/><Relationship Id="rId4" Type="http://schemas.openxmlformats.org/officeDocument/2006/relationships/image" Target="../media/image100.jpg"/><Relationship Id="rId9" Type="http://schemas.openxmlformats.org/officeDocument/2006/relationships/image" Target="../media/image1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5.png"/><Relationship Id="rId3" Type="http://schemas.openxmlformats.org/officeDocument/2006/relationships/image" Target="../media/image108.jpg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11" Type="http://schemas.openxmlformats.org/officeDocument/2006/relationships/image" Target="../media/image48.png"/><Relationship Id="rId5" Type="http://schemas.openxmlformats.org/officeDocument/2006/relationships/image" Target="../media/image110.jpg"/><Relationship Id="rId10" Type="http://schemas.openxmlformats.org/officeDocument/2006/relationships/image" Target="../media/image74.png"/><Relationship Id="rId4" Type="http://schemas.openxmlformats.org/officeDocument/2006/relationships/image" Target="../media/image109.jpg"/><Relationship Id="rId9" Type="http://schemas.openxmlformats.org/officeDocument/2006/relationships/image" Target="../media/image77.png"/><Relationship Id="rId14" Type="http://schemas.openxmlformats.org/officeDocument/2006/relationships/image" Target="../media/image97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7.png"/><Relationship Id="rId18" Type="http://schemas.openxmlformats.org/officeDocument/2006/relationships/image" Target="../media/image45.jpg"/><Relationship Id="rId3" Type="http://schemas.openxmlformats.org/officeDocument/2006/relationships/image" Target="../media/image61.jpg"/><Relationship Id="rId21" Type="http://schemas.openxmlformats.org/officeDocument/2006/relationships/image" Target="../media/image44.jpg"/><Relationship Id="rId7" Type="http://schemas.openxmlformats.org/officeDocument/2006/relationships/image" Target="../media/image47.png"/><Relationship Id="rId12" Type="http://schemas.openxmlformats.org/officeDocument/2006/relationships/image" Target="../media/image60.jpg"/><Relationship Id="rId17" Type="http://schemas.openxmlformats.org/officeDocument/2006/relationships/image" Target="../media/image59.jpg"/><Relationship Id="rId2" Type="http://schemas.openxmlformats.org/officeDocument/2006/relationships/image" Target="../media/image63.png"/><Relationship Id="rId16" Type="http://schemas.openxmlformats.org/officeDocument/2006/relationships/image" Target="../media/image53.jpg"/><Relationship Id="rId20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42.jpg"/><Relationship Id="rId5" Type="http://schemas.openxmlformats.org/officeDocument/2006/relationships/image" Target="../media/image43.jpg"/><Relationship Id="rId15" Type="http://schemas.openxmlformats.org/officeDocument/2006/relationships/image" Target="../media/image46.jpg"/><Relationship Id="rId23" Type="http://schemas.openxmlformats.org/officeDocument/2006/relationships/image" Target="../media/image78.jpg"/><Relationship Id="rId10" Type="http://schemas.openxmlformats.org/officeDocument/2006/relationships/image" Target="../media/image70.png"/><Relationship Id="rId19" Type="http://schemas.openxmlformats.org/officeDocument/2006/relationships/image" Target="../media/image54.jpg"/><Relationship Id="rId4" Type="http://schemas.openxmlformats.org/officeDocument/2006/relationships/image" Target="../media/image62.png"/><Relationship Id="rId9" Type="http://schemas.openxmlformats.org/officeDocument/2006/relationships/image" Target="../media/image74.png"/><Relationship Id="rId14" Type="http://schemas.openxmlformats.org/officeDocument/2006/relationships/image" Target="../media/image68.png"/><Relationship Id="rId22" Type="http://schemas.openxmlformats.org/officeDocument/2006/relationships/image" Target="../media/image5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hyperlink" Target="https://medium.com/@samim/obama-rnn-machine-generated-political-speeches-c8abd18a2ea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hyperlink" Target="http://www.avclub.com/a-bunch-of-comedy-writers-teamed-up-with-a-computer-to-181863324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aiweirdness.com/post/160776374467/new-paint-colors-invented-by-neural-networ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4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839178" y="2209800"/>
            <a:ext cx="8166036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Deep Learning for</a:t>
            </a:r>
            <a:r>
              <a:rPr lang="en-SG" sz="2400" dirty="0">
                <a:solidFill>
                  <a:srgbClr val="FFFFFF"/>
                </a:solidFill>
                <a:latin typeface="Arial"/>
                <a:cs typeface="Arial"/>
              </a:rPr>
              <a:t> Natural Language Processing: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3600" dirty="0">
                <a:solidFill>
                  <a:srgbClr val="FFFFFF"/>
                </a:solidFill>
                <a:latin typeface="Arial"/>
                <a:cs typeface="Arial"/>
              </a:rPr>
              <a:t>Recurrent Neural Network</a:t>
            </a:r>
            <a:endParaRPr lang="en-SG" sz="3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5846" y="3630091"/>
            <a:ext cx="2552700" cy="1326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220" dirty="0">
                <a:solidFill>
                  <a:srgbClr val="FFFFFF"/>
                </a:solidFill>
                <a:latin typeface="Arial"/>
                <a:cs typeface="Arial"/>
              </a:rPr>
              <a:t>Rang Nguyen </a:t>
            </a:r>
            <a:endParaRPr lang="en-SG" sz="3000" spc="-17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175" dirty="0">
                <a:solidFill>
                  <a:srgbClr val="FFFFFF"/>
                </a:solidFill>
                <a:latin typeface="Arial"/>
                <a:cs typeface="Arial"/>
              </a:rPr>
              <a:t>June </a:t>
            </a:r>
            <a:r>
              <a:rPr sz="3000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58767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3D8DD-299D-4B8E-AD2B-46CDFF8C1FF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0825" y="3009921"/>
            <a:ext cx="6977727" cy="59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9522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C00000"/>
                </a:solidFill>
              </a:rPr>
              <a:t>Problems </a:t>
            </a:r>
            <a:r>
              <a:rPr spc="-160" dirty="0"/>
              <a:t>with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525" dirty="0"/>
              <a:t> </a:t>
            </a:r>
            <a:r>
              <a:rPr spc="-55" dirty="0"/>
              <a:t>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55937" y="5713225"/>
            <a:ext cx="5085715" cy="571950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635" algn="ctr">
              <a:lnSpc>
                <a:spcPts val="2145"/>
              </a:lnSpc>
              <a:spcBef>
                <a:spcPts val="259"/>
              </a:spcBef>
            </a:pPr>
            <a:r>
              <a:rPr b="1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Note:</a:t>
            </a:r>
            <a:r>
              <a:rPr b="1" spc="-100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Increasing </a:t>
            </a:r>
            <a:r>
              <a:rPr i="1" spc="-60" dirty="0">
                <a:latin typeface="Trebuchet MS"/>
                <a:cs typeface="Trebuchet MS"/>
              </a:rPr>
              <a:t>n </a:t>
            </a:r>
            <a:r>
              <a:rPr spc="-85" dirty="0">
                <a:latin typeface="Trebuchet MS"/>
                <a:cs typeface="Trebuchet MS"/>
              </a:rPr>
              <a:t>makes </a:t>
            </a:r>
            <a:r>
              <a:rPr spc="-75" dirty="0">
                <a:latin typeface="Trebuchet MS"/>
                <a:cs typeface="Trebuchet MS"/>
              </a:rPr>
              <a:t>sparsity </a:t>
            </a:r>
            <a:r>
              <a:rPr spc="-70" dirty="0">
                <a:latin typeface="Trebuchet MS"/>
                <a:cs typeface="Trebuchet MS"/>
              </a:rPr>
              <a:t>problems</a:t>
            </a:r>
            <a:r>
              <a:rPr spc="-400" dirty="0">
                <a:latin typeface="Trebuchet MS"/>
                <a:cs typeface="Trebuchet MS"/>
              </a:rPr>
              <a:t> </a:t>
            </a:r>
            <a:r>
              <a:rPr i="1" spc="-100" dirty="0">
                <a:latin typeface="Trebuchet MS"/>
                <a:cs typeface="Trebuchet MS"/>
              </a:rPr>
              <a:t>worse.</a:t>
            </a:r>
            <a:endParaRPr>
              <a:latin typeface="Trebuchet MS"/>
              <a:cs typeface="Trebuchet MS"/>
            </a:endParaRPr>
          </a:p>
          <a:p>
            <a:pPr algn="ctr">
              <a:lnSpc>
                <a:spcPts val="2145"/>
              </a:lnSpc>
            </a:pPr>
            <a:r>
              <a:rPr spc="-120" dirty="0">
                <a:latin typeface="Trebuchet MS"/>
                <a:cs typeface="Trebuchet MS"/>
              </a:rPr>
              <a:t>Typically </a:t>
            </a:r>
            <a:r>
              <a:rPr spc="-80" dirty="0">
                <a:latin typeface="Trebuchet MS"/>
                <a:cs typeface="Trebuchet MS"/>
              </a:rPr>
              <a:t>we </a:t>
            </a:r>
            <a:r>
              <a:rPr spc="-120" dirty="0">
                <a:latin typeface="Trebuchet MS"/>
                <a:cs typeface="Trebuchet MS"/>
              </a:rPr>
              <a:t>can’t </a:t>
            </a:r>
            <a:r>
              <a:rPr spc="-85" dirty="0">
                <a:latin typeface="Trebuchet MS"/>
                <a:cs typeface="Trebuchet MS"/>
              </a:rPr>
              <a:t>have </a:t>
            </a:r>
            <a:r>
              <a:rPr i="1" spc="-60" dirty="0">
                <a:latin typeface="Trebuchet MS"/>
                <a:cs typeface="Trebuchet MS"/>
              </a:rPr>
              <a:t>n </a:t>
            </a:r>
            <a:r>
              <a:rPr spc="-75" dirty="0">
                <a:latin typeface="Trebuchet MS"/>
                <a:cs typeface="Trebuchet MS"/>
              </a:rPr>
              <a:t>bigger </a:t>
            </a:r>
            <a:r>
              <a:rPr spc="-70" dirty="0">
                <a:latin typeface="Trebuchet MS"/>
                <a:cs typeface="Trebuchet MS"/>
              </a:rPr>
              <a:t>than</a:t>
            </a:r>
            <a:r>
              <a:rPr spc="-395" dirty="0">
                <a:latin typeface="Trebuchet MS"/>
                <a:cs typeface="Trebuchet MS"/>
              </a:rPr>
              <a:t> </a:t>
            </a:r>
            <a:r>
              <a:rPr spc="-125" dirty="0">
                <a:latin typeface="Trebuchet MS"/>
                <a:cs typeface="Trebuchet MS"/>
              </a:rPr>
              <a:t>5.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3288" y="4109314"/>
            <a:ext cx="3150235" cy="1141979"/>
          </a:xfrm>
          <a:prstGeom prst="rect">
            <a:avLst/>
          </a:prstGeom>
          <a:ln w="28575">
            <a:solidFill>
              <a:srgbClr val="3A87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1440" marR="87630">
              <a:lnSpc>
                <a:spcPct val="99800"/>
              </a:lnSpc>
              <a:spcBef>
                <a:spcPts val="265"/>
              </a:spcBef>
              <a:tabLst>
                <a:tab pos="2112010" algn="l"/>
              </a:tabLst>
            </a:pPr>
            <a:r>
              <a:rPr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Problem:</a:t>
            </a:r>
            <a:r>
              <a:rPr b="1" spc="-114" dirty="0">
                <a:latin typeface="Trebuchet MS"/>
                <a:cs typeface="Trebuchet MS"/>
              </a:rPr>
              <a:t> </a:t>
            </a:r>
            <a:r>
              <a:rPr spc="-50" dirty="0">
                <a:latin typeface="Trebuchet MS"/>
                <a:cs typeface="Trebuchet MS"/>
              </a:rPr>
              <a:t>What </a:t>
            </a:r>
            <a:r>
              <a:rPr spc="-114" dirty="0">
                <a:latin typeface="Trebuchet MS"/>
                <a:cs typeface="Trebuchet MS"/>
              </a:rPr>
              <a:t>if </a:t>
            </a:r>
            <a:r>
              <a:rPr i="1" spc="-110" dirty="0">
                <a:latin typeface="Trebuchet MS"/>
                <a:cs typeface="Trebuchet MS"/>
              </a:rPr>
              <a:t>“students  </a:t>
            </a:r>
            <a:r>
              <a:rPr i="1" spc="-80" dirty="0">
                <a:latin typeface="Trebuchet MS"/>
                <a:cs typeface="Trebuchet MS"/>
              </a:rPr>
              <a:t>opened </a:t>
            </a:r>
            <a:r>
              <a:rPr i="1" spc="-125" dirty="0">
                <a:latin typeface="Trebuchet MS"/>
                <a:cs typeface="Trebuchet MS"/>
              </a:rPr>
              <a:t>their” </a:t>
            </a:r>
            <a:r>
              <a:rPr spc="-80" dirty="0">
                <a:latin typeface="Trebuchet MS"/>
                <a:cs typeface="Trebuchet MS"/>
              </a:rPr>
              <a:t>never occurred</a:t>
            </a:r>
            <a:r>
              <a:rPr spc="-29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in  </a:t>
            </a:r>
            <a:r>
              <a:rPr spc="-45" dirty="0">
                <a:latin typeface="Trebuchet MS"/>
                <a:cs typeface="Trebuchet MS"/>
              </a:rPr>
              <a:t>data? </a:t>
            </a:r>
            <a:r>
              <a:rPr spc="-85" dirty="0">
                <a:latin typeface="Trebuchet MS"/>
                <a:cs typeface="Trebuchet MS"/>
              </a:rPr>
              <a:t>Then </a:t>
            </a:r>
            <a:r>
              <a:rPr spc="-80" dirty="0">
                <a:latin typeface="Trebuchet MS"/>
                <a:cs typeface="Trebuchet MS"/>
              </a:rPr>
              <a:t>we </a:t>
            </a:r>
            <a:r>
              <a:rPr spc="-120" dirty="0">
                <a:latin typeface="Trebuchet MS"/>
                <a:cs typeface="Trebuchet MS"/>
              </a:rPr>
              <a:t>can’t </a:t>
            </a:r>
            <a:r>
              <a:rPr spc="-110" dirty="0">
                <a:latin typeface="Trebuchet MS"/>
                <a:cs typeface="Trebuchet MS"/>
              </a:rPr>
              <a:t>calculate  </a:t>
            </a:r>
            <a:r>
              <a:rPr spc="-85" dirty="0">
                <a:latin typeface="Trebuchet MS"/>
                <a:cs typeface="Trebuchet MS"/>
              </a:rPr>
              <a:t>probability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for</a:t>
            </a:r>
            <a:r>
              <a:rPr spc="-120" dirty="0">
                <a:latin typeface="Trebuchet MS"/>
                <a:cs typeface="Trebuchet MS"/>
              </a:rPr>
              <a:t> </a:t>
            </a:r>
            <a:r>
              <a:rPr i="1" spc="-70" dirty="0">
                <a:latin typeface="Trebuchet MS"/>
                <a:cs typeface="Trebuchet MS"/>
              </a:rPr>
              <a:t>any	</a:t>
            </a:r>
            <a:r>
              <a:rPr spc="-75" dirty="0">
                <a:latin typeface="Trebuchet MS"/>
                <a:cs typeface="Trebuchet MS"/>
              </a:rPr>
              <a:t>!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90895" y="3468306"/>
            <a:ext cx="715010" cy="1248410"/>
          </a:xfrm>
          <a:custGeom>
            <a:avLst/>
            <a:gdLst/>
            <a:ahLst/>
            <a:cxnLst/>
            <a:rect l="l" t="t" r="r" b="b"/>
            <a:pathLst>
              <a:path w="715010" h="1248410">
                <a:moveTo>
                  <a:pt x="714832" y="0"/>
                </a:moveTo>
                <a:lnTo>
                  <a:pt x="635304" y="53492"/>
                </a:lnTo>
                <a:lnTo>
                  <a:pt x="660171" y="67576"/>
                </a:lnTo>
                <a:lnTo>
                  <a:pt x="0" y="1234135"/>
                </a:lnTo>
                <a:lnTo>
                  <a:pt x="24866" y="1248206"/>
                </a:lnTo>
                <a:lnTo>
                  <a:pt x="685050" y="81648"/>
                </a:lnTo>
                <a:lnTo>
                  <a:pt x="710639" y="81648"/>
                </a:lnTo>
                <a:lnTo>
                  <a:pt x="714832" y="0"/>
                </a:lnTo>
                <a:close/>
              </a:path>
              <a:path w="715010" h="1248410">
                <a:moveTo>
                  <a:pt x="710639" y="81648"/>
                </a:moveTo>
                <a:lnTo>
                  <a:pt x="685050" y="81648"/>
                </a:lnTo>
                <a:lnTo>
                  <a:pt x="709917" y="95719"/>
                </a:lnTo>
                <a:lnTo>
                  <a:pt x="710639" y="81648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82529" y="5060698"/>
            <a:ext cx="287442" cy="2256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13717" y="3792753"/>
            <a:ext cx="1762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Sparsity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Problem</a:t>
            </a:r>
            <a:r>
              <a:rPr spc="-24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35" dirty="0">
                <a:solidFill>
                  <a:srgbClr val="3A87FF"/>
                </a:solidFill>
                <a:latin typeface="Trebuchet MS"/>
                <a:cs typeface="Trebuchet MS"/>
              </a:rPr>
              <a:t>2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05729" y="3312159"/>
            <a:ext cx="3218815" cy="312420"/>
          </a:xfrm>
          <a:custGeom>
            <a:avLst/>
            <a:gdLst/>
            <a:ahLst/>
            <a:cxnLst/>
            <a:rect l="l" t="t" r="r" b="b"/>
            <a:pathLst>
              <a:path w="3218815" h="312420">
                <a:moveTo>
                  <a:pt x="0" y="0"/>
                </a:moveTo>
                <a:lnTo>
                  <a:pt x="3218691" y="0"/>
                </a:lnTo>
                <a:lnTo>
                  <a:pt x="3218691" y="312298"/>
                </a:lnTo>
                <a:lnTo>
                  <a:pt x="0" y="31229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04559" y="2974467"/>
            <a:ext cx="3621404" cy="312420"/>
          </a:xfrm>
          <a:custGeom>
            <a:avLst/>
            <a:gdLst/>
            <a:ahLst/>
            <a:cxnLst/>
            <a:rect l="l" t="t" r="r" b="b"/>
            <a:pathLst>
              <a:path w="3621404" h="312420">
                <a:moveTo>
                  <a:pt x="0" y="0"/>
                </a:moveTo>
                <a:lnTo>
                  <a:pt x="3621022" y="0"/>
                </a:lnTo>
                <a:lnTo>
                  <a:pt x="3621022" y="312298"/>
                </a:lnTo>
                <a:lnTo>
                  <a:pt x="0" y="31229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99993" y="2396046"/>
            <a:ext cx="2004695" cy="746125"/>
          </a:xfrm>
          <a:custGeom>
            <a:avLst/>
            <a:gdLst/>
            <a:ahLst/>
            <a:cxnLst/>
            <a:rect l="l" t="t" r="r" b="b"/>
            <a:pathLst>
              <a:path w="2004695" h="746125">
                <a:moveTo>
                  <a:pt x="9690" y="0"/>
                </a:moveTo>
                <a:lnTo>
                  <a:pt x="0" y="26873"/>
                </a:lnTo>
                <a:lnTo>
                  <a:pt x="1919071" y="718921"/>
                </a:lnTo>
                <a:lnTo>
                  <a:pt x="1909381" y="745807"/>
                </a:lnTo>
                <a:lnTo>
                  <a:pt x="2004568" y="734567"/>
                </a:lnTo>
                <a:lnTo>
                  <a:pt x="1964071" y="692048"/>
                </a:lnTo>
                <a:lnTo>
                  <a:pt x="1928774" y="692048"/>
                </a:lnTo>
                <a:lnTo>
                  <a:pt x="9690" y="0"/>
                </a:lnTo>
                <a:close/>
              </a:path>
              <a:path w="2004695" h="746125">
                <a:moveTo>
                  <a:pt x="1938464" y="665162"/>
                </a:moveTo>
                <a:lnTo>
                  <a:pt x="1928774" y="692048"/>
                </a:lnTo>
                <a:lnTo>
                  <a:pt x="1964071" y="692048"/>
                </a:lnTo>
                <a:lnTo>
                  <a:pt x="1938464" y="665162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48128" y="1209154"/>
            <a:ext cx="2914015" cy="1142620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 marR="283845">
              <a:lnSpc>
                <a:spcPct val="99500"/>
              </a:lnSpc>
              <a:spcBef>
                <a:spcPts val="270"/>
              </a:spcBef>
              <a:tabLst>
                <a:tab pos="1579880" algn="l"/>
              </a:tabLst>
            </a:pPr>
            <a:r>
              <a:rPr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Problem:</a:t>
            </a:r>
            <a:r>
              <a:rPr b="1" spc="-114" dirty="0">
                <a:latin typeface="Trebuchet MS"/>
                <a:cs typeface="Trebuchet MS"/>
              </a:rPr>
              <a:t> </a:t>
            </a:r>
            <a:r>
              <a:rPr spc="-50" dirty="0">
                <a:latin typeface="Trebuchet MS"/>
                <a:cs typeface="Trebuchet MS"/>
              </a:rPr>
              <a:t>What </a:t>
            </a:r>
            <a:r>
              <a:rPr spc="-114" dirty="0">
                <a:latin typeface="Trebuchet MS"/>
                <a:cs typeface="Trebuchet MS"/>
              </a:rPr>
              <a:t>if</a:t>
            </a:r>
            <a:r>
              <a:rPr spc="-250" dirty="0">
                <a:latin typeface="Trebuchet MS"/>
                <a:cs typeface="Trebuchet MS"/>
              </a:rPr>
              <a:t> </a:t>
            </a:r>
            <a:r>
              <a:rPr i="1" spc="-110" dirty="0">
                <a:latin typeface="Trebuchet MS"/>
                <a:cs typeface="Trebuchet MS"/>
              </a:rPr>
              <a:t>“students  </a:t>
            </a:r>
            <a:r>
              <a:rPr i="1" spc="-80" dirty="0">
                <a:latin typeface="Trebuchet MS"/>
                <a:cs typeface="Trebuchet MS"/>
              </a:rPr>
              <a:t>opened</a:t>
            </a:r>
            <a:r>
              <a:rPr i="1" spc="-130" dirty="0">
                <a:latin typeface="Trebuchet MS"/>
                <a:cs typeface="Trebuchet MS"/>
              </a:rPr>
              <a:t> </a:t>
            </a:r>
            <a:r>
              <a:rPr i="1" spc="-125" dirty="0">
                <a:latin typeface="Trebuchet MS"/>
                <a:cs typeface="Trebuchet MS"/>
              </a:rPr>
              <a:t>their	</a:t>
            </a:r>
            <a:r>
              <a:rPr i="1" spc="-195" dirty="0">
                <a:latin typeface="Trebuchet MS"/>
                <a:cs typeface="Trebuchet MS"/>
              </a:rPr>
              <a:t>” </a:t>
            </a:r>
            <a:r>
              <a:rPr spc="-80" dirty="0">
                <a:latin typeface="Trebuchet MS"/>
                <a:cs typeface="Trebuchet MS"/>
              </a:rPr>
              <a:t>never  occurred </a:t>
            </a:r>
            <a:r>
              <a:rPr spc="-75" dirty="0">
                <a:latin typeface="Trebuchet MS"/>
                <a:cs typeface="Trebuchet MS"/>
              </a:rPr>
              <a:t>in </a:t>
            </a:r>
            <a:r>
              <a:rPr spc="-45" dirty="0">
                <a:latin typeface="Trebuchet MS"/>
                <a:cs typeface="Trebuchet MS"/>
              </a:rPr>
              <a:t>data?</a:t>
            </a:r>
            <a:r>
              <a:rPr spc="-260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Then</a:t>
            </a:r>
            <a:endParaRPr>
              <a:latin typeface="Trebuchet MS"/>
              <a:cs typeface="Trebuchet MS"/>
            </a:endParaRPr>
          </a:p>
          <a:p>
            <a:pPr marL="91440">
              <a:spcBef>
                <a:spcPts val="5"/>
              </a:spcBef>
            </a:pPr>
            <a:r>
              <a:rPr spc="-55" dirty="0">
                <a:latin typeface="Trebuchet MS"/>
                <a:cs typeface="Trebuchet MS"/>
              </a:rPr>
              <a:t>has </a:t>
            </a:r>
            <a:r>
              <a:rPr spc="-85" dirty="0">
                <a:latin typeface="Trebuchet MS"/>
                <a:cs typeface="Trebuchet MS"/>
              </a:rPr>
              <a:t>probability</a:t>
            </a:r>
            <a:r>
              <a:rPr spc="-220" dirty="0">
                <a:latin typeface="Trebuchet MS"/>
                <a:cs typeface="Trebuchet MS"/>
              </a:rPr>
              <a:t> </a:t>
            </a:r>
            <a:r>
              <a:rPr spc="-60" dirty="0">
                <a:latin typeface="Trebuchet MS"/>
                <a:cs typeface="Trebuchet MS"/>
              </a:rPr>
              <a:t>0!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61117" y="1590753"/>
            <a:ext cx="287442" cy="2256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37562" y="1912481"/>
            <a:ext cx="251935" cy="168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516917" y="894676"/>
            <a:ext cx="1762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solidFill>
                  <a:srgbClr val="BB57BE"/>
                </a:solidFill>
                <a:latin typeface="Trebuchet MS"/>
                <a:cs typeface="Trebuchet MS"/>
              </a:rPr>
              <a:t>Sparsity </a:t>
            </a:r>
            <a:r>
              <a:rPr spc="-75" dirty="0">
                <a:solidFill>
                  <a:srgbClr val="BB57BE"/>
                </a:solidFill>
                <a:latin typeface="Trebuchet MS"/>
                <a:cs typeface="Trebuchet MS"/>
              </a:rPr>
              <a:t>Problem</a:t>
            </a:r>
            <a:r>
              <a:rPr spc="-24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35" dirty="0">
                <a:solidFill>
                  <a:srgbClr val="BB57BE"/>
                </a:solidFill>
                <a:latin typeface="Trebuchet MS"/>
                <a:cs typeface="Trebuchet MS"/>
              </a:rPr>
              <a:t>1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67742" y="1347648"/>
            <a:ext cx="3039745" cy="879727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33019" rIns="0" bIns="0" rtlCol="0">
            <a:spAutoFit/>
          </a:bodyPr>
          <a:lstStyle/>
          <a:p>
            <a:pPr marL="91440">
              <a:lnSpc>
                <a:spcPts val="2145"/>
              </a:lnSpc>
              <a:spcBef>
                <a:spcPts val="259"/>
              </a:spcBef>
            </a:pPr>
            <a:r>
              <a:rPr b="1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(Partial) </a:t>
            </a:r>
            <a:r>
              <a:rPr b="1" u="sng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Solution:</a:t>
            </a:r>
            <a:r>
              <a:rPr b="1" spc="-95" dirty="0">
                <a:latin typeface="Trebuchet MS"/>
                <a:cs typeface="Trebuchet MS"/>
              </a:rPr>
              <a:t> </a:t>
            </a:r>
            <a:r>
              <a:rPr spc="-45" dirty="0">
                <a:latin typeface="Trebuchet MS"/>
                <a:cs typeface="Trebuchet MS"/>
              </a:rPr>
              <a:t>Add </a:t>
            </a:r>
            <a:r>
              <a:rPr spc="-85" dirty="0">
                <a:latin typeface="Trebuchet MS"/>
                <a:cs typeface="Trebuchet MS"/>
              </a:rPr>
              <a:t>small</a:t>
            </a:r>
            <a:r>
              <a:rPr spc="-335" dirty="0">
                <a:latin typeface="Trebuchet MS"/>
                <a:cs typeface="Trebuchet MS"/>
              </a:rPr>
              <a:t> </a:t>
            </a:r>
            <a:r>
              <a:rPr spc="65" dirty="0">
                <a:latin typeface="Trebuchet MS"/>
                <a:cs typeface="Trebuchet MS"/>
              </a:rPr>
              <a:t>𝛿</a:t>
            </a:r>
            <a:endParaRPr>
              <a:latin typeface="Trebuchet MS"/>
              <a:cs typeface="Trebuchet MS"/>
            </a:endParaRPr>
          </a:p>
          <a:p>
            <a:pPr marL="91440" marR="382270">
              <a:lnSpc>
                <a:spcPts val="2170"/>
              </a:lnSpc>
              <a:spcBef>
                <a:spcPts val="50"/>
              </a:spcBef>
              <a:tabLst>
                <a:tab pos="2590800" algn="l"/>
              </a:tabLst>
            </a:pPr>
            <a:r>
              <a:rPr spc="-75" dirty="0">
                <a:latin typeface="Trebuchet MS"/>
                <a:cs typeface="Trebuchet MS"/>
              </a:rPr>
              <a:t>to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150" dirty="0">
                <a:latin typeface="Trebuchet MS"/>
                <a:cs typeface="Trebuchet MS"/>
              </a:rPr>
              <a:t>c</a:t>
            </a:r>
            <a:r>
              <a:rPr spc="-20" dirty="0">
                <a:latin typeface="Trebuchet MS"/>
                <a:cs typeface="Trebuchet MS"/>
              </a:rPr>
              <a:t>o</a:t>
            </a:r>
            <a:r>
              <a:rPr spc="-40" dirty="0">
                <a:latin typeface="Trebuchet MS"/>
                <a:cs typeface="Trebuchet MS"/>
              </a:rPr>
              <a:t>u</a:t>
            </a:r>
            <a:r>
              <a:rPr spc="-55" dirty="0">
                <a:latin typeface="Trebuchet MS"/>
                <a:cs typeface="Trebuchet MS"/>
              </a:rPr>
              <a:t>n</a:t>
            </a:r>
            <a:r>
              <a:rPr spc="-114" dirty="0">
                <a:latin typeface="Trebuchet MS"/>
                <a:cs typeface="Trebuchet MS"/>
              </a:rPr>
              <a:t>t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160" dirty="0">
                <a:latin typeface="Trebuchet MS"/>
                <a:cs typeface="Trebuchet MS"/>
              </a:rPr>
              <a:t>f</a:t>
            </a:r>
            <a:r>
              <a:rPr spc="-20" dirty="0">
                <a:latin typeface="Trebuchet MS"/>
                <a:cs typeface="Trebuchet MS"/>
              </a:rPr>
              <a:t>o</a:t>
            </a:r>
            <a:r>
              <a:rPr spc="-75" dirty="0">
                <a:latin typeface="Trebuchet MS"/>
                <a:cs typeface="Trebuchet MS"/>
              </a:rPr>
              <a:t>r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95" dirty="0">
                <a:latin typeface="Trebuchet MS"/>
                <a:cs typeface="Trebuchet MS"/>
              </a:rPr>
              <a:t>e</a:t>
            </a:r>
            <a:r>
              <a:rPr spc="-90" dirty="0">
                <a:latin typeface="Trebuchet MS"/>
                <a:cs typeface="Trebuchet MS"/>
              </a:rPr>
              <a:t>v</a:t>
            </a:r>
            <a:r>
              <a:rPr spc="-85" dirty="0">
                <a:latin typeface="Trebuchet MS"/>
                <a:cs typeface="Trebuchet MS"/>
              </a:rPr>
              <a:t>e</a:t>
            </a:r>
            <a:r>
              <a:rPr spc="-70" dirty="0">
                <a:latin typeface="Trebuchet MS"/>
                <a:cs typeface="Trebuchet MS"/>
              </a:rPr>
              <a:t>r</a:t>
            </a:r>
            <a:r>
              <a:rPr spc="-75" dirty="0">
                <a:latin typeface="Trebuchet MS"/>
                <a:cs typeface="Trebuchet MS"/>
              </a:rPr>
              <a:t>y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-185" dirty="0">
                <a:latin typeface="Trebuchet MS"/>
                <a:cs typeface="Trebuchet MS"/>
              </a:rPr>
              <a:t>.  </a:t>
            </a:r>
            <a:r>
              <a:rPr spc="-85" dirty="0">
                <a:latin typeface="Trebuchet MS"/>
                <a:cs typeface="Trebuchet MS"/>
              </a:rPr>
              <a:t>This </a:t>
            </a:r>
            <a:r>
              <a:rPr spc="-65" dirty="0">
                <a:latin typeface="Trebuchet MS"/>
                <a:cs typeface="Trebuchet MS"/>
              </a:rPr>
              <a:t>is </a:t>
            </a:r>
            <a:r>
              <a:rPr spc="-105" dirty="0">
                <a:latin typeface="Trebuchet MS"/>
                <a:cs typeface="Trebuchet MS"/>
              </a:rPr>
              <a:t>called</a:t>
            </a:r>
            <a:r>
              <a:rPr spc="-270" dirty="0">
                <a:latin typeface="Trebuchet MS"/>
                <a:cs typeface="Trebuchet MS"/>
              </a:rPr>
              <a:t> </a:t>
            </a:r>
            <a:r>
              <a:rPr i="1" spc="-85" dirty="0">
                <a:latin typeface="Trebuchet MS"/>
                <a:cs typeface="Trebuchet MS"/>
              </a:rPr>
              <a:t>smoothing</a:t>
            </a:r>
            <a:r>
              <a:rPr spc="-85" dirty="0">
                <a:latin typeface="Trebuchet MS"/>
                <a:cs typeface="Trebuchet MS"/>
              </a:rPr>
              <a:t>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86509" y="1679247"/>
            <a:ext cx="771799" cy="277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61559" y="1766456"/>
            <a:ext cx="1106805" cy="85725"/>
          </a:xfrm>
          <a:custGeom>
            <a:avLst/>
            <a:gdLst/>
            <a:ahLst/>
            <a:cxnLst/>
            <a:rect l="l" t="t" r="r" b="b"/>
            <a:pathLst>
              <a:path w="1106804" h="85725">
                <a:moveTo>
                  <a:pt x="1020457" y="0"/>
                </a:moveTo>
                <a:lnTo>
                  <a:pt x="1020457" y="28575"/>
                </a:lnTo>
                <a:lnTo>
                  <a:pt x="0" y="28575"/>
                </a:lnTo>
                <a:lnTo>
                  <a:pt x="0" y="57150"/>
                </a:lnTo>
                <a:lnTo>
                  <a:pt x="1020457" y="57150"/>
                </a:lnTo>
                <a:lnTo>
                  <a:pt x="1020457" y="85725"/>
                </a:lnTo>
                <a:lnTo>
                  <a:pt x="1106182" y="42862"/>
                </a:lnTo>
                <a:lnTo>
                  <a:pt x="1020457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67741" y="4247807"/>
            <a:ext cx="3241040" cy="853439"/>
          </a:xfrm>
          <a:prstGeom prst="rect">
            <a:avLst/>
          </a:prstGeom>
          <a:ln w="28575">
            <a:solidFill>
              <a:srgbClr val="3A87F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1440" marR="141605">
              <a:lnSpc>
                <a:spcPts val="2130"/>
              </a:lnSpc>
              <a:spcBef>
                <a:spcPts val="355"/>
              </a:spcBef>
            </a:pPr>
            <a:r>
              <a:rPr b="1"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(Partial) </a:t>
            </a:r>
            <a:r>
              <a:rPr b="1" u="sng" spc="-9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Solution:</a:t>
            </a:r>
            <a:r>
              <a:rPr b="1" spc="-95" dirty="0">
                <a:latin typeface="Trebuchet MS"/>
                <a:cs typeface="Trebuchet MS"/>
              </a:rPr>
              <a:t> </a:t>
            </a:r>
            <a:r>
              <a:rPr spc="-125" dirty="0">
                <a:latin typeface="Trebuchet MS"/>
                <a:cs typeface="Trebuchet MS"/>
              </a:rPr>
              <a:t>Just</a:t>
            </a:r>
            <a:r>
              <a:rPr spc="-250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condition  </a:t>
            </a:r>
            <a:r>
              <a:rPr spc="-30" dirty="0">
                <a:latin typeface="Trebuchet MS"/>
                <a:cs typeface="Trebuchet MS"/>
              </a:rPr>
              <a:t>on </a:t>
            </a:r>
            <a:r>
              <a:rPr i="1" spc="-105" dirty="0">
                <a:latin typeface="Trebuchet MS"/>
                <a:cs typeface="Trebuchet MS"/>
              </a:rPr>
              <a:t>“opened </a:t>
            </a:r>
            <a:r>
              <a:rPr i="1" spc="-125" dirty="0">
                <a:latin typeface="Trebuchet MS"/>
                <a:cs typeface="Trebuchet MS"/>
              </a:rPr>
              <a:t>their”</a:t>
            </a:r>
            <a:r>
              <a:rPr i="1" spc="-285" dirty="0">
                <a:latin typeface="Trebuchet MS"/>
                <a:cs typeface="Trebuchet MS"/>
              </a:rPr>
              <a:t> </a:t>
            </a:r>
            <a:r>
              <a:rPr spc="-95" dirty="0">
                <a:latin typeface="Trebuchet MS"/>
                <a:cs typeface="Trebuchet MS"/>
              </a:rPr>
              <a:t>instead.</a:t>
            </a:r>
            <a:endParaRPr>
              <a:latin typeface="Trebuchet MS"/>
              <a:cs typeface="Trebuchet MS"/>
            </a:endParaRPr>
          </a:p>
          <a:p>
            <a:pPr marL="91440">
              <a:lnSpc>
                <a:spcPts val="2105"/>
              </a:lnSpc>
            </a:pPr>
            <a:r>
              <a:rPr spc="-85" dirty="0">
                <a:latin typeface="Trebuchet MS"/>
                <a:cs typeface="Trebuchet MS"/>
              </a:rPr>
              <a:t>This </a:t>
            </a:r>
            <a:r>
              <a:rPr spc="-65" dirty="0">
                <a:latin typeface="Trebuchet MS"/>
                <a:cs typeface="Trebuchet MS"/>
              </a:rPr>
              <a:t>is </a:t>
            </a:r>
            <a:r>
              <a:rPr spc="-105" dirty="0">
                <a:latin typeface="Trebuchet MS"/>
                <a:cs typeface="Trebuchet MS"/>
              </a:rPr>
              <a:t>called</a:t>
            </a:r>
            <a:r>
              <a:rPr spc="-260" dirty="0">
                <a:latin typeface="Trebuchet MS"/>
                <a:cs typeface="Trebuchet MS"/>
              </a:rPr>
              <a:t> </a:t>
            </a:r>
            <a:r>
              <a:rPr i="1" spc="-120" dirty="0">
                <a:latin typeface="Trebuchet MS"/>
                <a:cs typeface="Trebuchet MS"/>
              </a:rPr>
              <a:t>backoff</a:t>
            </a:r>
            <a:r>
              <a:rPr spc="-120" dirty="0">
                <a:latin typeface="Trebuchet MS"/>
                <a:cs typeface="Trebuchet MS"/>
              </a:rPr>
              <a:t>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03330" y="4666616"/>
            <a:ext cx="1064895" cy="85725"/>
          </a:xfrm>
          <a:custGeom>
            <a:avLst/>
            <a:gdLst/>
            <a:ahLst/>
            <a:cxnLst/>
            <a:rect l="l" t="t" r="r" b="b"/>
            <a:pathLst>
              <a:path w="1064895" h="85725">
                <a:moveTo>
                  <a:pt x="978687" y="0"/>
                </a:moveTo>
                <a:lnTo>
                  <a:pt x="978687" y="28575"/>
                </a:lnTo>
                <a:lnTo>
                  <a:pt x="0" y="28575"/>
                </a:lnTo>
                <a:lnTo>
                  <a:pt x="0" y="57150"/>
                </a:lnTo>
                <a:lnTo>
                  <a:pt x="978687" y="57150"/>
                </a:lnTo>
                <a:lnTo>
                  <a:pt x="978687" y="85725"/>
                </a:lnTo>
                <a:lnTo>
                  <a:pt x="1064412" y="42862"/>
                </a:lnTo>
                <a:lnTo>
                  <a:pt x="978687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313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9446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>
                <a:solidFill>
                  <a:srgbClr val="C00000"/>
                </a:solidFill>
              </a:rPr>
              <a:t>Problems </a:t>
            </a:r>
            <a:r>
              <a:rPr spc="-160" dirty="0"/>
              <a:t>with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525" dirty="0"/>
              <a:t> </a:t>
            </a:r>
            <a:r>
              <a:rPr spc="-55" dirty="0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2610825" y="3009921"/>
            <a:ext cx="6977727" cy="59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04559" y="2974467"/>
            <a:ext cx="3621404" cy="312420"/>
          </a:xfrm>
          <a:custGeom>
            <a:avLst/>
            <a:gdLst/>
            <a:ahLst/>
            <a:cxnLst/>
            <a:rect l="l" t="t" r="r" b="b"/>
            <a:pathLst>
              <a:path w="3621404" h="312420">
                <a:moveTo>
                  <a:pt x="0" y="0"/>
                </a:moveTo>
                <a:lnTo>
                  <a:pt x="3621022" y="0"/>
                </a:lnTo>
                <a:lnTo>
                  <a:pt x="3621022" y="312298"/>
                </a:lnTo>
                <a:lnTo>
                  <a:pt x="0" y="312298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8556" y="2147393"/>
            <a:ext cx="2006600" cy="992505"/>
          </a:xfrm>
          <a:custGeom>
            <a:avLst/>
            <a:gdLst/>
            <a:ahLst/>
            <a:cxnLst/>
            <a:rect l="l" t="t" r="r" b="b"/>
            <a:pathLst>
              <a:path w="2006600" h="992505">
                <a:moveTo>
                  <a:pt x="12560" y="0"/>
                </a:moveTo>
                <a:lnTo>
                  <a:pt x="0" y="25666"/>
                </a:lnTo>
                <a:lnTo>
                  <a:pt x="1922729" y="966724"/>
                </a:lnTo>
                <a:lnTo>
                  <a:pt x="1910156" y="992390"/>
                </a:lnTo>
                <a:lnTo>
                  <a:pt x="2006003" y="991577"/>
                </a:lnTo>
                <a:lnTo>
                  <a:pt x="1967444" y="941069"/>
                </a:lnTo>
                <a:lnTo>
                  <a:pt x="1935289" y="941069"/>
                </a:lnTo>
                <a:lnTo>
                  <a:pt x="12560" y="0"/>
                </a:lnTo>
                <a:close/>
              </a:path>
              <a:path w="2006600" h="992505">
                <a:moveTo>
                  <a:pt x="1947849" y="915403"/>
                </a:moveTo>
                <a:lnTo>
                  <a:pt x="1935289" y="941069"/>
                </a:lnTo>
                <a:lnTo>
                  <a:pt x="1967444" y="941069"/>
                </a:lnTo>
                <a:lnTo>
                  <a:pt x="1947849" y="91540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48128" y="1236903"/>
            <a:ext cx="2914015" cy="865622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 marR="131445">
              <a:lnSpc>
                <a:spcPct val="99500"/>
              </a:lnSpc>
              <a:spcBef>
                <a:spcPts val="270"/>
              </a:spcBef>
            </a:pPr>
            <a:r>
              <a:rPr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Storage</a:t>
            </a:r>
            <a:r>
              <a:rPr spc="-114" dirty="0">
                <a:latin typeface="Trebuchet MS"/>
                <a:cs typeface="Trebuchet MS"/>
              </a:rPr>
              <a:t>: </a:t>
            </a:r>
            <a:r>
              <a:rPr spc="-55" dirty="0">
                <a:latin typeface="Trebuchet MS"/>
                <a:cs typeface="Trebuchet MS"/>
              </a:rPr>
              <a:t>Need </a:t>
            </a:r>
            <a:r>
              <a:rPr spc="-75" dirty="0">
                <a:latin typeface="Trebuchet MS"/>
                <a:cs typeface="Trebuchet MS"/>
              </a:rPr>
              <a:t>to </a:t>
            </a:r>
            <a:r>
              <a:rPr spc="-80" dirty="0">
                <a:latin typeface="Trebuchet MS"/>
                <a:cs typeface="Trebuchet MS"/>
              </a:rPr>
              <a:t>store</a:t>
            </a:r>
            <a:r>
              <a:rPr spc="-30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count  </a:t>
            </a:r>
            <a:r>
              <a:rPr spc="-85" dirty="0">
                <a:latin typeface="Trebuchet MS"/>
                <a:cs typeface="Trebuchet MS"/>
              </a:rPr>
              <a:t>for </a:t>
            </a:r>
            <a:r>
              <a:rPr spc="-110" dirty="0">
                <a:latin typeface="Trebuchet MS"/>
                <a:cs typeface="Trebuchet MS"/>
              </a:rPr>
              <a:t>all </a:t>
            </a:r>
            <a:r>
              <a:rPr spc="-65" dirty="0">
                <a:latin typeface="Trebuchet MS"/>
                <a:cs typeface="Trebuchet MS"/>
              </a:rPr>
              <a:t>possible </a:t>
            </a:r>
            <a:r>
              <a:rPr i="1" spc="-95" dirty="0">
                <a:latin typeface="Trebuchet MS"/>
                <a:cs typeface="Trebuchet MS"/>
              </a:rPr>
              <a:t>n</a:t>
            </a:r>
            <a:r>
              <a:rPr spc="-95" dirty="0">
                <a:latin typeface="Trebuchet MS"/>
                <a:cs typeface="Trebuchet MS"/>
              </a:rPr>
              <a:t>-grams. </a:t>
            </a:r>
            <a:r>
              <a:rPr spc="-35" dirty="0">
                <a:latin typeface="Trebuchet MS"/>
                <a:cs typeface="Trebuchet MS"/>
              </a:rPr>
              <a:t>So  </a:t>
            </a:r>
            <a:r>
              <a:rPr spc="-70" dirty="0">
                <a:latin typeface="Trebuchet MS"/>
                <a:cs typeface="Trebuchet MS"/>
              </a:rPr>
              <a:t>model </a:t>
            </a:r>
            <a:r>
              <a:rPr spc="-100" dirty="0">
                <a:latin typeface="Trebuchet MS"/>
                <a:cs typeface="Trebuchet MS"/>
              </a:rPr>
              <a:t>size </a:t>
            </a:r>
            <a:r>
              <a:rPr spc="-65" dirty="0">
                <a:latin typeface="Trebuchet MS"/>
                <a:cs typeface="Trebuchet MS"/>
              </a:rPr>
              <a:t>is</a:t>
            </a:r>
            <a:r>
              <a:rPr spc="-235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O(exp(</a:t>
            </a:r>
            <a:r>
              <a:rPr i="1" spc="-110" dirty="0">
                <a:latin typeface="Trebuchet MS"/>
                <a:cs typeface="Trebuchet MS"/>
              </a:rPr>
              <a:t>n</a:t>
            </a:r>
            <a:r>
              <a:rPr spc="-110" dirty="0">
                <a:latin typeface="Trebuchet MS"/>
                <a:cs typeface="Trebuchet MS"/>
              </a:rPr>
              <a:t>)).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88715" y="5451132"/>
            <a:ext cx="3815079" cy="310341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215265">
              <a:spcBef>
                <a:spcPts val="260"/>
              </a:spcBef>
            </a:pPr>
            <a:r>
              <a:rPr spc="-75" dirty="0">
                <a:latin typeface="Trebuchet MS"/>
                <a:cs typeface="Trebuchet MS"/>
              </a:rPr>
              <a:t>Increasing </a:t>
            </a:r>
            <a:r>
              <a:rPr i="1" spc="-60" dirty="0">
                <a:latin typeface="Trebuchet MS"/>
                <a:cs typeface="Trebuchet MS"/>
              </a:rPr>
              <a:t>n </a:t>
            </a:r>
            <a:r>
              <a:rPr spc="-85" dirty="0">
                <a:latin typeface="Trebuchet MS"/>
                <a:cs typeface="Trebuchet MS"/>
              </a:rPr>
              <a:t>makes </a:t>
            </a:r>
            <a:r>
              <a:rPr spc="-70" dirty="0">
                <a:latin typeface="Trebuchet MS"/>
                <a:cs typeface="Trebuchet MS"/>
              </a:rPr>
              <a:t>model </a:t>
            </a:r>
            <a:r>
              <a:rPr spc="-100" dirty="0">
                <a:latin typeface="Trebuchet MS"/>
                <a:cs typeface="Trebuchet MS"/>
              </a:rPr>
              <a:t>size</a:t>
            </a:r>
            <a:r>
              <a:rPr spc="-385" dirty="0">
                <a:latin typeface="Trebuchet MS"/>
                <a:cs typeface="Trebuchet MS"/>
              </a:rPr>
              <a:t> </a:t>
            </a:r>
            <a:r>
              <a:rPr spc="-65" dirty="0">
                <a:latin typeface="Trebuchet MS"/>
                <a:cs typeface="Trebuchet MS"/>
              </a:rPr>
              <a:t>huge!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85250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2938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65" dirty="0"/>
              <a:t>n-gram </a:t>
            </a:r>
            <a:r>
              <a:rPr spc="-185" dirty="0"/>
              <a:t>Language </a:t>
            </a:r>
            <a:r>
              <a:rPr spc="-55" dirty="0"/>
              <a:t>Models </a:t>
            </a:r>
            <a:r>
              <a:rPr spc="-175" dirty="0"/>
              <a:t>in</a:t>
            </a:r>
            <a:r>
              <a:rPr spc="-600" dirty="0"/>
              <a:t> </a:t>
            </a:r>
            <a:r>
              <a:rPr spc="-210" dirty="0"/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8266"/>
            <a:ext cx="8327390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5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300" spc="-90" dirty="0">
                <a:latin typeface="Trebuchet MS"/>
                <a:cs typeface="Trebuchet MS"/>
              </a:rPr>
              <a:t>You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can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build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a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simple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trigram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Language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10" dirty="0">
                <a:latin typeface="Trebuchet MS"/>
                <a:cs typeface="Trebuchet MS"/>
              </a:rPr>
              <a:t>Model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over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a</a:t>
            </a:r>
            <a:endParaRPr sz="2300">
              <a:latin typeface="Trebuchet MS"/>
              <a:cs typeface="Trebuchet MS"/>
            </a:endParaRPr>
          </a:p>
          <a:p>
            <a:pPr marL="355600">
              <a:lnSpc>
                <a:spcPts val="2745"/>
              </a:lnSpc>
            </a:pPr>
            <a:r>
              <a:rPr sz="2300" spc="-120" dirty="0">
                <a:latin typeface="Trebuchet MS"/>
                <a:cs typeface="Trebuchet MS"/>
              </a:rPr>
              <a:t>1.7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million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word</a:t>
            </a:r>
            <a:r>
              <a:rPr sz="2300" spc="-160" dirty="0">
                <a:latin typeface="Trebuchet MS"/>
                <a:cs typeface="Trebuchet MS"/>
              </a:rPr>
              <a:t> </a:t>
            </a:r>
            <a:r>
              <a:rPr sz="2300" spc="-75" dirty="0">
                <a:latin typeface="Trebuchet MS"/>
                <a:cs typeface="Trebuchet MS"/>
              </a:rPr>
              <a:t>corpus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(Reuters)</a:t>
            </a:r>
            <a:r>
              <a:rPr sz="2300" spc="-160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in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a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few</a:t>
            </a:r>
            <a:r>
              <a:rPr sz="2300" spc="-160" dirty="0">
                <a:latin typeface="Trebuchet MS"/>
                <a:cs typeface="Trebuchet MS"/>
              </a:rPr>
              <a:t> </a:t>
            </a:r>
            <a:r>
              <a:rPr sz="2300" spc="-70" dirty="0">
                <a:latin typeface="Trebuchet MS"/>
                <a:cs typeface="Trebuchet MS"/>
              </a:rPr>
              <a:t>seconds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35" dirty="0">
                <a:latin typeface="Trebuchet MS"/>
                <a:cs typeface="Trebuchet MS"/>
              </a:rPr>
              <a:t>on</a:t>
            </a:r>
            <a:r>
              <a:rPr sz="2300" spc="-160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your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40" dirty="0">
                <a:latin typeface="Trebuchet MS"/>
                <a:cs typeface="Trebuchet MS"/>
              </a:rPr>
              <a:t>laptop*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0440" y="2170874"/>
            <a:ext cx="234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329815" algn="l"/>
              </a:tabLst>
            </a:pPr>
            <a:r>
              <a:rPr sz="2400" i="1" spc="-105" dirty="0">
                <a:latin typeface="Trebuchet MS"/>
                <a:cs typeface="Trebuchet MS"/>
              </a:rPr>
              <a:t>today</a:t>
            </a:r>
            <a:r>
              <a:rPr sz="2400" i="1" spc="-254" dirty="0">
                <a:latin typeface="Trebuchet MS"/>
                <a:cs typeface="Trebuchet MS"/>
              </a:rPr>
              <a:t> </a:t>
            </a:r>
            <a:r>
              <a:rPr sz="2400" i="1" spc="-155" dirty="0">
                <a:latin typeface="Trebuchet MS"/>
                <a:cs typeface="Trebuchet MS"/>
              </a:rPr>
              <a:t>the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6436" y="5903643"/>
            <a:ext cx="38106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75" dirty="0">
                <a:latin typeface="Trebuchet MS"/>
                <a:cs typeface="Trebuchet MS"/>
              </a:rPr>
              <a:t>* </a:t>
            </a:r>
            <a:r>
              <a:rPr sz="1200" b="1" spc="-120" dirty="0">
                <a:latin typeface="Trebuchet MS"/>
                <a:cs typeface="Trebuchet MS"/>
              </a:rPr>
              <a:t>Try </a:t>
            </a:r>
            <a:r>
              <a:rPr sz="1200" b="1" spc="-70" dirty="0">
                <a:latin typeface="Trebuchet MS"/>
                <a:cs typeface="Trebuchet MS"/>
              </a:rPr>
              <a:t>for </a:t>
            </a:r>
            <a:r>
              <a:rPr sz="1200" b="1" spc="-75" dirty="0">
                <a:latin typeface="Trebuchet MS"/>
                <a:cs typeface="Trebuchet MS"/>
              </a:rPr>
              <a:t>yourself:</a:t>
            </a:r>
            <a:r>
              <a:rPr sz="1200" b="1" spc="-260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https://nlpforhackers.io/language-models/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6010" y="6225759"/>
            <a:ext cx="2840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Otherwise, </a:t>
            </a: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seems</a:t>
            </a:r>
            <a:r>
              <a:rPr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BB57BE"/>
                </a:solidFill>
                <a:latin typeface="Trebuchet MS"/>
                <a:cs typeface="Trebuchet MS"/>
              </a:rPr>
              <a:t>reasonable!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39655" y="2724912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85725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85725" y="1354963"/>
                </a:lnTo>
                <a:close/>
              </a:path>
              <a:path w="85725" h="1440814">
                <a:moveTo>
                  <a:pt x="57150" y="0"/>
                </a:moveTo>
                <a:lnTo>
                  <a:pt x="28575" y="0"/>
                </a:lnTo>
                <a:lnTo>
                  <a:pt x="28575" y="1354963"/>
                </a:lnTo>
                <a:lnTo>
                  <a:pt x="57150" y="1354963"/>
                </a:lnTo>
                <a:lnTo>
                  <a:pt x="57150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18128" y="3117381"/>
            <a:ext cx="137858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49225" marR="5080" indent="-137160">
              <a:lnSpc>
                <a:spcPts val="2130"/>
              </a:lnSpc>
              <a:spcBef>
                <a:spcPts val="195"/>
              </a:spcBef>
            </a:pP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get</a:t>
            </a:r>
            <a:r>
              <a:rPr spc="-17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probability 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27623" y="4379138"/>
            <a:ext cx="1974214" cy="1121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800"/>
              </a:lnSpc>
              <a:spcBef>
                <a:spcPts val="105"/>
              </a:spcBef>
            </a:pPr>
            <a:r>
              <a:rPr b="1" u="sng" spc="-9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Sparsity </a:t>
            </a:r>
            <a:r>
              <a:rPr b="1" u="sng" spc="-114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problem</a:t>
            </a:r>
            <a:r>
              <a:rPr spc="-114" dirty="0">
                <a:solidFill>
                  <a:srgbClr val="C00000"/>
                </a:solidFill>
                <a:latin typeface="Trebuchet MS"/>
                <a:cs typeface="Trebuchet MS"/>
              </a:rPr>
              <a:t>:  </a:t>
            </a:r>
            <a:r>
              <a:rPr spc="-60" dirty="0">
                <a:solidFill>
                  <a:srgbClr val="C00000"/>
                </a:solidFill>
                <a:latin typeface="Trebuchet MS"/>
                <a:cs typeface="Trebuchet MS"/>
              </a:rPr>
              <a:t>not </a:t>
            </a:r>
            <a:r>
              <a:rPr spc="-70" dirty="0">
                <a:solidFill>
                  <a:srgbClr val="C00000"/>
                </a:solidFill>
                <a:latin typeface="Trebuchet MS"/>
                <a:cs typeface="Trebuchet MS"/>
              </a:rPr>
              <a:t>much</a:t>
            </a:r>
            <a:r>
              <a:rPr spc="-25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C00000"/>
                </a:solidFill>
                <a:latin typeface="Trebuchet MS"/>
                <a:cs typeface="Trebuchet MS"/>
              </a:rPr>
              <a:t>granularity  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in </a:t>
            </a:r>
            <a:r>
              <a:rPr spc="-80" dirty="0">
                <a:solidFill>
                  <a:srgbClr val="C00000"/>
                </a:solidFill>
                <a:latin typeface="Trebuchet MS"/>
                <a:cs typeface="Trebuchet MS"/>
              </a:rPr>
              <a:t>the </a:t>
            </a:r>
            <a:r>
              <a:rPr spc="-85" dirty="0">
                <a:solidFill>
                  <a:srgbClr val="C00000"/>
                </a:solidFill>
                <a:latin typeface="Trebuchet MS"/>
                <a:cs typeface="Trebuchet MS"/>
              </a:rPr>
              <a:t>probability  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03801" y="4570984"/>
            <a:ext cx="864869" cy="119380"/>
          </a:xfrm>
          <a:custGeom>
            <a:avLst/>
            <a:gdLst/>
            <a:ahLst/>
            <a:cxnLst/>
            <a:rect l="l" t="t" r="r" b="b"/>
            <a:pathLst>
              <a:path w="864870" h="119379">
                <a:moveTo>
                  <a:pt x="72440" y="43078"/>
                </a:moveTo>
                <a:lnTo>
                  <a:pt x="0" y="87922"/>
                </a:lnTo>
                <a:lnTo>
                  <a:pt x="79336" y="118973"/>
                </a:lnTo>
                <a:lnTo>
                  <a:pt x="76746" y="90512"/>
                </a:lnTo>
                <a:lnTo>
                  <a:pt x="285666" y="71539"/>
                </a:lnTo>
                <a:lnTo>
                  <a:pt x="75031" y="71539"/>
                </a:lnTo>
                <a:lnTo>
                  <a:pt x="72440" y="43078"/>
                </a:lnTo>
                <a:close/>
              </a:path>
              <a:path w="864870" h="119379">
                <a:moveTo>
                  <a:pt x="862736" y="0"/>
                </a:moveTo>
                <a:lnTo>
                  <a:pt x="75031" y="71539"/>
                </a:lnTo>
                <a:lnTo>
                  <a:pt x="285666" y="71539"/>
                </a:lnTo>
                <a:lnTo>
                  <a:pt x="864463" y="18973"/>
                </a:lnTo>
                <a:lnTo>
                  <a:pt x="86273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830513" y="4320463"/>
          <a:ext cx="2364103" cy="17519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3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8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  <a:lnT w="38100">
                      <a:solidFill>
                        <a:srgbClr val="3A87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3A87FF"/>
                      </a:solidFill>
                      <a:prstDash val="solid"/>
                    </a:lnR>
                    <a:lnT w="38100">
                      <a:solidFill>
                        <a:srgbClr val="3A87FF"/>
                      </a:solidFill>
                      <a:prstDash val="solid"/>
                    </a:lnT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  <a:lnT w="38100">
                      <a:solidFill>
                        <a:srgbClr val="3A87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105410">
                        <a:lnSpc>
                          <a:spcPts val="2020"/>
                        </a:lnSpc>
                      </a:pPr>
                      <a:r>
                        <a:rPr sz="1800" spc="-60" dirty="0">
                          <a:latin typeface="Arial"/>
                          <a:cs typeface="Arial"/>
                        </a:rPr>
                        <a:t>company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2020"/>
                        </a:lnSpc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0.153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3A87FF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  <a:lnT w="38100">
                      <a:solidFill>
                        <a:srgbClr val="3A87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105410">
                        <a:lnSpc>
                          <a:spcPts val="1880"/>
                        </a:lnSpc>
                      </a:pPr>
                      <a:r>
                        <a:rPr sz="1800" spc="5" dirty="0">
                          <a:latin typeface="Arial"/>
                          <a:cs typeface="Arial"/>
                        </a:rPr>
                        <a:t>bank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C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880"/>
                        </a:lnSpc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0.153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C00000"/>
                      </a:solidFill>
                      <a:prstDash val="solid"/>
                    </a:lnL>
                    <a:lnR w="38100">
                      <a:solidFill>
                        <a:srgbClr val="3A87FF"/>
                      </a:solidFill>
                      <a:prstDash val="solid"/>
                    </a:lnR>
                    <a:lnB w="38100">
                      <a:solidFill>
                        <a:srgbClr val="C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105410">
                        <a:lnSpc>
                          <a:spcPts val="1695"/>
                        </a:lnSpc>
                      </a:pPr>
                      <a:r>
                        <a:rPr sz="1800" spc="200" dirty="0">
                          <a:latin typeface="Arial"/>
                          <a:cs typeface="Arial"/>
                        </a:rPr>
                        <a:t>price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625"/>
                        </a:lnSpc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0.077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3A87FF"/>
                      </a:solidFill>
                      <a:prstDash val="solid"/>
                    </a:lnR>
                    <a:lnT w="38100">
                      <a:solidFill>
                        <a:srgbClr val="C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marL="105410">
                        <a:lnSpc>
                          <a:spcPts val="1880"/>
                        </a:lnSpc>
                      </a:pPr>
                      <a:r>
                        <a:rPr sz="1800" spc="310" dirty="0">
                          <a:latin typeface="Arial"/>
                          <a:cs typeface="Arial"/>
                        </a:rPr>
                        <a:t>italian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880"/>
                        </a:lnSpc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0.039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3A87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105410">
                        <a:lnSpc>
                          <a:spcPts val="1864"/>
                        </a:lnSpc>
                      </a:pPr>
                      <a:r>
                        <a:rPr sz="1800" spc="125" dirty="0">
                          <a:latin typeface="Arial"/>
                          <a:cs typeface="Arial"/>
                        </a:rPr>
                        <a:t>emirate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  <a:lnB w="38100">
                      <a:solidFill>
                        <a:srgbClr val="3A87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…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B w="38100">
                      <a:solidFill>
                        <a:srgbClr val="3A87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560">
                        <a:lnSpc>
                          <a:spcPts val="1864"/>
                        </a:lnSpc>
                      </a:pPr>
                      <a:r>
                        <a:rPr sz="1800" spc="80" dirty="0">
                          <a:latin typeface="Arial"/>
                          <a:cs typeface="Arial"/>
                        </a:rPr>
                        <a:t>0.039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38100">
                      <a:solidFill>
                        <a:srgbClr val="3A87FF"/>
                      </a:solidFill>
                      <a:prstDash val="solid"/>
                    </a:lnR>
                    <a:lnB w="38100">
                      <a:solidFill>
                        <a:srgbClr val="3A87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3A87FF"/>
                      </a:solidFill>
                      <a:prstDash val="solid"/>
                    </a:lnL>
                    <a:lnB w="38100">
                      <a:solidFill>
                        <a:srgbClr val="3A87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490118" y="2031174"/>
            <a:ext cx="2602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solidFill>
                  <a:srgbClr val="BB57BE"/>
                </a:solidFill>
                <a:latin typeface="Trebuchet MS"/>
                <a:cs typeface="Trebuchet MS"/>
              </a:rPr>
              <a:t>Business </a:t>
            </a: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and 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financial</a:t>
            </a:r>
            <a:r>
              <a:rPr spc="-34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news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06530" y="1854987"/>
            <a:ext cx="709295" cy="349250"/>
          </a:xfrm>
          <a:custGeom>
            <a:avLst/>
            <a:gdLst/>
            <a:ahLst/>
            <a:cxnLst/>
            <a:rect l="l" t="t" r="r" b="b"/>
            <a:pathLst>
              <a:path w="709295" h="349250">
                <a:moveTo>
                  <a:pt x="108470" y="42913"/>
                </a:moveTo>
                <a:lnTo>
                  <a:pt x="64528" y="42913"/>
                </a:lnTo>
                <a:lnTo>
                  <a:pt x="700722" y="349123"/>
                </a:lnTo>
                <a:lnTo>
                  <a:pt x="708990" y="331952"/>
                </a:lnTo>
                <a:lnTo>
                  <a:pt x="108470" y="42913"/>
                </a:lnTo>
                <a:close/>
              </a:path>
              <a:path w="709295" h="349250">
                <a:moveTo>
                  <a:pt x="85191" y="0"/>
                </a:moveTo>
                <a:lnTo>
                  <a:pt x="0" y="1282"/>
                </a:lnTo>
                <a:lnTo>
                  <a:pt x="52146" y="68656"/>
                </a:lnTo>
                <a:lnTo>
                  <a:pt x="64528" y="42913"/>
                </a:lnTo>
                <a:lnTo>
                  <a:pt x="108470" y="42913"/>
                </a:lnTo>
                <a:lnTo>
                  <a:pt x="72796" y="25742"/>
                </a:lnTo>
                <a:lnTo>
                  <a:pt x="85191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572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8973" y="250191"/>
            <a:ext cx="10894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630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4074"/>
            <a:ext cx="6884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also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Model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text</a:t>
            </a:r>
            <a:r>
              <a:rPr sz="2400" spc="-17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7536" y="2591877"/>
            <a:ext cx="1126490" cy="241300"/>
          </a:xfrm>
          <a:custGeom>
            <a:avLst/>
            <a:gdLst/>
            <a:ahLst/>
            <a:cxnLst/>
            <a:rect l="l" t="t" r="r" b="b"/>
            <a:pathLst>
              <a:path w="1126489" h="241300">
                <a:moveTo>
                  <a:pt x="1126060" y="1"/>
                </a:moveTo>
                <a:lnTo>
                  <a:pt x="1117730" y="46894"/>
                </a:lnTo>
                <a:lnTo>
                  <a:pt x="1095010" y="85188"/>
                </a:lnTo>
                <a:lnTo>
                  <a:pt x="1061311" y="111006"/>
                </a:lnTo>
                <a:lnTo>
                  <a:pt x="1020040" y="120474"/>
                </a:lnTo>
                <a:lnTo>
                  <a:pt x="669054" y="120473"/>
                </a:lnTo>
                <a:lnTo>
                  <a:pt x="627785" y="129940"/>
                </a:lnTo>
                <a:lnTo>
                  <a:pt x="594085" y="155758"/>
                </a:lnTo>
                <a:lnTo>
                  <a:pt x="571363" y="194052"/>
                </a:lnTo>
                <a:lnTo>
                  <a:pt x="563032" y="240946"/>
                </a:lnTo>
                <a:lnTo>
                  <a:pt x="554700" y="194052"/>
                </a:lnTo>
                <a:lnTo>
                  <a:pt x="531978" y="155758"/>
                </a:lnTo>
                <a:lnTo>
                  <a:pt x="498278" y="129940"/>
                </a:lnTo>
                <a:lnTo>
                  <a:pt x="457009" y="120473"/>
                </a:lnTo>
                <a:lnTo>
                  <a:pt x="106023" y="120473"/>
                </a:lnTo>
                <a:lnTo>
                  <a:pt x="64754" y="111005"/>
                </a:lnTo>
                <a:lnTo>
                  <a:pt x="31053" y="85187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44800" y="4320464"/>
            <a:ext cx="2362200" cy="1754505"/>
          </a:xfrm>
          <a:custGeom>
            <a:avLst/>
            <a:gdLst/>
            <a:ahLst/>
            <a:cxnLst/>
            <a:rect l="l" t="t" r="r" b="b"/>
            <a:pathLst>
              <a:path w="2362200" h="1754504">
                <a:moveTo>
                  <a:pt x="0" y="0"/>
                </a:moveTo>
                <a:lnTo>
                  <a:pt x="2362201" y="0"/>
                </a:lnTo>
                <a:lnTo>
                  <a:pt x="2362201" y="1754330"/>
                </a:lnTo>
                <a:lnTo>
                  <a:pt x="0" y="175433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36240" y="4328085"/>
            <a:ext cx="890905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99900"/>
              </a:lnSpc>
              <a:spcBef>
                <a:spcPts val="100"/>
              </a:spcBef>
            </a:pPr>
            <a:r>
              <a:rPr spc="-55" dirty="0">
                <a:latin typeface="Arial"/>
                <a:cs typeface="Arial"/>
              </a:rPr>
              <a:t>company  </a:t>
            </a:r>
            <a:r>
              <a:rPr spc="5" dirty="0">
                <a:latin typeface="Arial"/>
                <a:cs typeface="Arial"/>
              </a:rPr>
              <a:t>bank  </a:t>
            </a:r>
            <a:r>
              <a:rPr spc="200" dirty="0">
                <a:latin typeface="Arial"/>
                <a:cs typeface="Arial"/>
              </a:rPr>
              <a:t>price  </a:t>
            </a:r>
            <a:r>
              <a:rPr spc="290" dirty="0">
                <a:latin typeface="Arial"/>
                <a:cs typeface="Arial"/>
              </a:rPr>
              <a:t>italian  </a:t>
            </a:r>
            <a:r>
              <a:rPr spc="125" dirty="0">
                <a:latin typeface="Arial"/>
                <a:cs typeface="Arial"/>
              </a:rPr>
              <a:t>emirate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62526" y="5699687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-815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39655" y="2724912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85725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85725" y="1354963"/>
                </a:lnTo>
                <a:close/>
              </a:path>
              <a:path w="85725" h="1440814">
                <a:moveTo>
                  <a:pt x="57150" y="0"/>
                </a:moveTo>
                <a:lnTo>
                  <a:pt x="28575" y="0"/>
                </a:lnTo>
                <a:lnTo>
                  <a:pt x="28575" y="1354963"/>
                </a:lnTo>
                <a:lnTo>
                  <a:pt x="57150" y="1354963"/>
                </a:lnTo>
                <a:lnTo>
                  <a:pt x="57150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46151" y="2204695"/>
            <a:ext cx="3450590" cy="1483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>
              <a:spcBef>
                <a:spcPts val="100"/>
              </a:spcBef>
              <a:tabLst>
                <a:tab pos="2534285" algn="l"/>
              </a:tabLst>
            </a:pPr>
            <a:r>
              <a:rPr sz="2400" i="1" spc="-105" dirty="0">
                <a:latin typeface="Trebuchet MS"/>
                <a:cs typeface="Trebuchet MS"/>
              </a:rPr>
              <a:t>today</a:t>
            </a:r>
            <a:r>
              <a:rPr sz="2400" i="1" spc="-254" dirty="0">
                <a:latin typeface="Trebuchet MS"/>
                <a:cs typeface="Trebuchet MS"/>
              </a:rPr>
              <a:t> </a:t>
            </a:r>
            <a:r>
              <a:rPr sz="2400" i="1" spc="-155" dirty="0">
                <a:latin typeface="Trebuchet MS"/>
                <a:cs typeface="Trebuchet MS"/>
              </a:rPr>
              <a:t>the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marL="12700">
              <a:spcBef>
                <a:spcPts val="1975"/>
              </a:spcBef>
            </a:pP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condition </a:t>
            </a:r>
            <a:r>
              <a:rPr spc="-30" dirty="0">
                <a:solidFill>
                  <a:srgbClr val="3A87FF"/>
                </a:solidFill>
                <a:latin typeface="Trebuchet MS"/>
                <a:cs typeface="Trebuchet MS"/>
              </a:rPr>
              <a:t>on</a:t>
            </a:r>
            <a:r>
              <a:rPr spc="-18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this</a:t>
            </a:r>
            <a:endParaRPr>
              <a:latin typeface="Trebuchet MS"/>
              <a:cs typeface="Trebuchet MS"/>
            </a:endParaRPr>
          </a:p>
          <a:p>
            <a:pPr marL="2221230" marR="5080" indent="-137160">
              <a:lnSpc>
                <a:spcPts val="2130"/>
              </a:lnSpc>
              <a:spcBef>
                <a:spcPts val="265"/>
              </a:spcBef>
            </a:pP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get</a:t>
            </a:r>
            <a:r>
              <a:rPr spc="-17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probability 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7839" y="4328085"/>
            <a:ext cx="163703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80" dirty="0">
                <a:latin typeface="Arial"/>
                <a:cs typeface="Arial"/>
              </a:rPr>
              <a:t>0.153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r>
              <a:rPr spc="80" dirty="0">
                <a:latin typeface="Arial"/>
                <a:cs typeface="Arial"/>
              </a:rPr>
              <a:t>0.153</a:t>
            </a:r>
            <a:endParaRPr>
              <a:latin typeface="Arial"/>
              <a:cs typeface="Arial"/>
            </a:endParaRPr>
          </a:p>
          <a:p>
            <a:pPr>
              <a:lnSpc>
                <a:spcPts val="2125"/>
              </a:lnSpc>
              <a:spcBef>
                <a:spcPts val="85"/>
              </a:spcBef>
              <a:tabLst>
                <a:tab pos="956310" algn="l"/>
              </a:tabLst>
            </a:pPr>
            <a:r>
              <a:rPr sz="2700" spc="120" baseline="3086" dirty="0">
                <a:latin typeface="Arial"/>
                <a:cs typeface="Arial"/>
              </a:rPr>
              <a:t>0.07</a:t>
            </a:r>
            <a:r>
              <a:rPr sz="2700" spc="142" baseline="3086" dirty="0">
                <a:latin typeface="Arial"/>
                <a:cs typeface="Arial"/>
              </a:rPr>
              <a:t>7</a:t>
            </a:r>
            <a:r>
              <a:rPr sz="2700" baseline="3086" dirty="0">
                <a:latin typeface="Arial"/>
                <a:cs typeface="Arial"/>
              </a:rPr>
              <a:t>	</a:t>
            </a: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samp</a:t>
            </a:r>
            <a:r>
              <a:rPr spc="-125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  <a:p>
            <a:pPr>
              <a:lnSpc>
                <a:spcPts val="2110"/>
              </a:lnSpc>
            </a:pPr>
            <a:r>
              <a:rPr spc="80" dirty="0">
                <a:latin typeface="Arial"/>
                <a:cs typeface="Arial"/>
              </a:rPr>
              <a:t>0.039</a:t>
            </a:r>
            <a:endParaRPr>
              <a:latin typeface="Arial"/>
              <a:cs typeface="Arial"/>
            </a:endParaRPr>
          </a:p>
          <a:p>
            <a:pPr>
              <a:lnSpc>
                <a:spcPts val="2145"/>
              </a:lnSpc>
            </a:pPr>
            <a:r>
              <a:rPr spc="80" dirty="0">
                <a:latin typeface="Arial"/>
                <a:cs typeface="Arial"/>
              </a:rPr>
              <a:t>0.039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7311" y="4897883"/>
            <a:ext cx="2293620" cy="309245"/>
          </a:xfrm>
          <a:custGeom>
            <a:avLst/>
            <a:gdLst/>
            <a:ahLst/>
            <a:cxnLst/>
            <a:rect l="l" t="t" r="r" b="b"/>
            <a:pathLst>
              <a:path w="2293620" h="309245">
                <a:moveTo>
                  <a:pt x="0" y="0"/>
                </a:moveTo>
                <a:lnTo>
                  <a:pt x="2293111" y="0"/>
                </a:lnTo>
                <a:lnTo>
                  <a:pt x="2293111" y="309114"/>
                </a:lnTo>
                <a:lnTo>
                  <a:pt x="0" y="30911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3137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997200" y="2592169"/>
            <a:ext cx="1126490" cy="241300"/>
          </a:xfrm>
          <a:custGeom>
            <a:avLst/>
            <a:gdLst/>
            <a:ahLst/>
            <a:cxnLst/>
            <a:rect l="l" t="t" r="r" b="b"/>
            <a:pathLst>
              <a:path w="1126489" h="241300">
                <a:moveTo>
                  <a:pt x="1126060" y="1"/>
                </a:moveTo>
                <a:lnTo>
                  <a:pt x="1117730" y="46894"/>
                </a:lnTo>
                <a:lnTo>
                  <a:pt x="1095010" y="85188"/>
                </a:lnTo>
                <a:lnTo>
                  <a:pt x="1061311" y="111006"/>
                </a:lnTo>
                <a:lnTo>
                  <a:pt x="1020040" y="120474"/>
                </a:lnTo>
                <a:lnTo>
                  <a:pt x="669054" y="120473"/>
                </a:lnTo>
                <a:lnTo>
                  <a:pt x="627785" y="129940"/>
                </a:lnTo>
                <a:lnTo>
                  <a:pt x="594085" y="155758"/>
                </a:lnTo>
                <a:lnTo>
                  <a:pt x="571363" y="194052"/>
                </a:lnTo>
                <a:lnTo>
                  <a:pt x="563032" y="240946"/>
                </a:lnTo>
                <a:lnTo>
                  <a:pt x="554700" y="194052"/>
                </a:lnTo>
                <a:lnTo>
                  <a:pt x="531978" y="155758"/>
                </a:lnTo>
                <a:lnTo>
                  <a:pt x="498278" y="129940"/>
                </a:lnTo>
                <a:lnTo>
                  <a:pt x="457009" y="120473"/>
                </a:lnTo>
                <a:lnTo>
                  <a:pt x="106023" y="120473"/>
                </a:lnTo>
                <a:lnTo>
                  <a:pt x="64754" y="111005"/>
                </a:lnTo>
                <a:lnTo>
                  <a:pt x="31053" y="85187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7600" y="4320464"/>
            <a:ext cx="2362200" cy="1754505"/>
          </a:xfrm>
          <a:custGeom>
            <a:avLst/>
            <a:gdLst/>
            <a:ahLst/>
            <a:cxnLst/>
            <a:rect l="l" t="t" r="r" b="b"/>
            <a:pathLst>
              <a:path w="2362200" h="1754504">
                <a:moveTo>
                  <a:pt x="0" y="0"/>
                </a:moveTo>
                <a:lnTo>
                  <a:pt x="2362201" y="0"/>
                </a:lnTo>
                <a:lnTo>
                  <a:pt x="2362201" y="1754330"/>
                </a:lnTo>
                <a:lnTo>
                  <a:pt x="0" y="175433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749040" y="4328085"/>
            <a:ext cx="389255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99900"/>
              </a:lnSpc>
              <a:spcBef>
                <a:spcPts val="100"/>
              </a:spcBef>
            </a:pPr>
            <a:r>
              <a:rPr spc="229" dirty="0">
                <a:latin typeface="Arial"/>
                <a:cs typeface="Arial"/>
              </a:rPr>
              <a:t>of  </a:t>
            </a:r>
            <a:r>
              <a:rPr spc="250" dirty="0">
                <a:latin typeface="Arial"/>
                <a:cs typeface="Arial"/>
              </a:rPr>
              <a:t>for  </a:t>
            </a:r>
            <a:r>
              <a:rPr spc="530" dirty="0">
                <a:latin typeface="Arial"/>
                <a:cs typeface="Arial"/>
              </a:rPr>
              <a:t>it  </a:t>
            </a:r>
            <a:r>
              <a:rPr spc="229" dirty="0">
                <a:latin typeface="Arial"/>
                <a:cs typeface="Arial"/>
              </a:rPr>
              <a:t>to  </a:t>
            </a:r>
            <a:r>
              <a:rPr spc="330" dirty="0">
                <a:latin typeface="Arial"/>
                <a:cs typeface="Arial"/>
              </a:rPr>
              <a:t>is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0640" y="4328085"/>
            <a:ext cx="64008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80" dirty="0">
                <a:latin typeface="Arial"/>
                <a:cs typeface="Arial"/>
              </a:rPr>
              <a:t>0.308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r>
              <a:rPr spc="80" dirty="0">
                <a:latin typeface="Arial"/>
                <a:cs typeface="Arial"/>
              </a:rPr>
              <a:t>0.050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r>
              <a:rPr spc="80" dirty="0">
                <a:latin typeface="Arial"/>
                <a:cs typeface="Arial"/>
              </a:rPr>
              <a:t>0.046</a:t>
            </a:r>
            <a:endParaRPr>
              <a:latin typeface="Arial"/>
              <a:cs typeface="Arial"/>
            </a:endParaRPr>
          </a:p>
          <a:p>
            <a:pPr>
              <a:lnSpc>
                <a:spcPts val="2145"/>
              </a:lnSpc>
              <a:spcBef>
                <a:spcPts val="10"/>
              </a:spcBef>
            </a:pPr>
            <a:r>
              <a:rPr spc="80" dirty="0">
                <a:latin typeface="Arial"/>
                <a:cs typeface="Arial"/>
              </a:rPr>
              <a:t>0.046</a:t>
            </a:r>
            <a:endParaRPr>
              <a:latin typeface="Arial"/>
              <a:cs typeface="Arial"/>
            </a:endParaRPr>
          </a:p>
          <a:p>
            <a:pPr>
              <a:lnSpc>
                <a:spcPts val="2145"/>
              </a:lnSpc>
            </a:pPr>
            <a:r>
              <a:rPr spc="80" dirty="0">
                <a:latin typeface="Arial"/>
                <a:cs typeface="Arial"/>
              </a:rPr>
              <a:t>0.031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75327" y="5699687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-815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8335" y="2724912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85725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85725" y="1354963"/>
                </a:lnTo>
                <a:close/>
              </a:path>
              <a:path w="85725" h="1440814">
                <a:moveTo>
                  <a:pt x="57137" y="0"/>
                </a:moveTo>
                <a:lnTo>
                  <a:pt x="28562" y="0"/>
                </a:lnTo>
                <a:lnTo>
                  <a:pt x="28575" y="1354963"/>
                </a:lnTo>
                <a:lnTo>
                  <a:pt x="57150" y="1354963"/>
                </a:lnTo>
                <a:lnTo>
                  <a:pt x="57137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07540" y="1104075"/>
            <a:ext cx="6884670" cy="262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also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Model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text</a:t>
            </a:r>
            <a:r>
              <a:rPr sz="2400" spc="-17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355600">
              <a:spcBef>
                <a:spcPts val="2450"/>
              </a:spcBef>
              <a:tabLst>
                <a:tab pos="3346450" algn="l"/>
              </a:tabLst>
            </a:pPr>
            <a:r>
              <a:rPr sz="2400" i="1" spc="-105" dirty="0">
                <a:latin typeface="Trebuchet MS"/>
                <a:cs typeface="Trebuchet MS"/>
              </a:rPr>
              <a:t>today </a:t>
            </a:r>
            <a:r>
              <a:rPr sz="2400" i="1" spc="-155" dirty="0">
                <a:latin typeface="Trebuchet MS"/>
                <a:cs typeface="Trebuchet MS"/>
              </a:rPr>
              <a:t>the</a:t>
            </a:r>
            <a:r>
              <a:rPr sz="2400" i="1" spc="-325" dirty="0">
                <a:latin typeface="Trebuchet MS"/>
                <a:cs typeface="Trebuchet MS"/>
              </a:rPr>
              <a:t> </a:t>
            </a:r>
            <a:r>
              <a:rPr sz="2400" i="1" spc="-145" dirty="0">
                <a:latin typeface="Trebuchet MS"/>
                <a:cs typeface="Trebuchet MS"/>
              </a:rPr>
              <a:t>price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marL="870585">
              <a:spcBef>
                <a:spcPts val="1980"/>
              </a:spcBef>
            </a:pP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condition </a:t>
            </a:r>
            <a:r>
              <a:rPr spc="-30" dirty="0">
                <a:solidFill>
                  <a:srgbClr val="3A87FF"/>
                </a:solidFill>
                <a:latin typeface="Trebuchet MS"/>
                <a:cs typeface="Trebuchet MS"/>
              </a:rPr>
              <a:t>on</a:t>
            </a:r>
            <a:r>
              <a:rPr spc="-18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this</a:t>
            </a:r>
            <a:endParaRPr>
              <a:latin typeface="Trebuchet MS"/>
              <a:cs typeface="Trebuchet MS"/>
            </a:endParaRPr>
          </a:p>
          <a:p>
            <a:pPr marL="3091815" marR="2431415" algn="ctr">
              <a:lnSpc>
                <a:spcPts val="2130"/>
              </a:lnSpc>
              <a:spcBef>
                <a:spcPts val="265"/>
              </a:spcBef>
            </a:pP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get</a:t>
            </a:r>
            <a:r>
              <a:rPr spc="-17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probability 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64516" y="4335551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samp</a:t>
            </a:r>
            <a:r>
              <a:rPr spc="-125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701288" y="4336200"/>
            <a:ext cx="2293620" cy="309245"/>
          </a:xfrm>
          <a:custGeom>
            <a:avLst/>
            <a:gdLst/>
            <a:ahLst/>
            <a:cxnLst/>
            <a:rect l="l" t="t" r="r" b="b"/>
            <a:pathLst>
              <a:path w="2293620" h="309245">
                <a:moveTo>
                  <a:pt x="0" y="0"/>
                </a:moveTo>
                <a:lnTo>
                  <a:pt x="2293111" y="0"/>
                </a:lnTo>
                <a:lnTo>
                  <a:pt x="2293111" y="309114"/>
                </a:lnTo>
                <a:lnTo>
                  <a:pt x="0" y="30911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1AD59ACD-9B64-4F1A-8359-0EB27F544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973" y="250191"/>
            <a:ext cx="10894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630" dirty="0"/>
              <a:t> </a:t>
            </a:r>
            <a:r>
              <a:rPr spc="-45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055463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79800" y="2630028"/>
            <a:ext cx="974090" cy="241300"/>
          </a:xfrm>
          <a:custGeom>
            <a:avLst/>
            <a:gdLst/>
            <a:ahLst/>
            <a:cxnLst/>
            <a:rect l="l" t="t" r="r" b="b"/>
            <a:pathLst>
              <a:path w="974089" h="241300">
                <a:moveTo>
                  <a:pt x="973999" y="1"/>
                </a:moveTo>
                <a:lnTo>
                  <a:pt x="965667" y="46894"/>
                </a:lnTo>
                <a:lnTo>
                  <a:pt x="942946" y="85188"/>
                </a:lnTo>
                <a:lnTo>
                  <a:pt x="909245" y="111006"/>
                </a:lnTo>
                <a:lnTo>
                  <a:pt x="867976" y="120474"/>
                </a:lnTo>
                <a:lnTo>
                  <a:pt x="593022" y="120473"/>
                </a:lnTo>
                <a:lnTo>
                  <a:pt x="551753" y="129940"/>
                </a:lnTo>
                <a:lnTo>
                  <a:pt x="518053" y="155758"/>
                </a:lnTo>
                <a:lnTo>
                  <a:pt x="495331" y="194052"/>
                </a:lnTo>
                <a:lnTo>
                  <a:pt x="487000" y="240946"/>
                </a:lnTo>
                <a:lnTo>
                  <a:pt x="478668" y="194052"/>
                </a:lnTo>
                <a:lnTo>
                  <a:pt x="455946" y="155758"/>
                </a:lnTo>
                <a:lnTo>
                  <a:pt x="422246" y="129940"/>
                </a:lnTo>
                <a:lnTo>
                  <a:pt x="380977" y="120473"/>
                </a:lnTo>
                <a:lnTo>
                  <a:pt x="106023" y="120473"/>
                </a:lnTo>
                <a:lnTo>
                  <a:pt x="64754" y="111005"/>
                </a:lnTo>
                <a:lnTo>
                  <a:pt x="31053" y="85187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7741" y="4320464"/>
            <a:ext cx="2362200" cy="1754505"/>
          </a:xfrm>
          <a:custGeom>
            <a:avLst/>
            <a:gdLst/>
            <a:ahLst/>
            <a:cxnLst/>
            <a:rect l="l" t="t" r="r" b="b"/>
            <a:pathLst>
              <a:path w="2362200" h="1754504">
                <a:moveTo>
                  <a:pt x="0" y="0"/>
                </a:moveTo>
                <a:lnTo>
                  <a:pt x="2362201" y="0"/>
                </a:lnTo>
                <a:lnTo>
                  <a:pt x="2362201" y="1754330"/>
                </a:lnTo>
                <a:lnTo>
                  <a:pt x="0" y="175433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69169" y="4328085"/>
            <a:ext cx="51435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0175">
              <a:spcBef>
                <a:spcPts val="100"/>
              </a:spcBef>
            </a:pPr>
            <a:r>
              <a:rPr spc="125" dirty="0">
                <a:latin typeface="Arial"/>
                <a:cs typeface="Arial"/>
              </a:rPr>
              <a:t>the  </a:t>
            </a:r>
            <a:r>
              <a:rPr spc="-20" dirty="0">
                <a:latin typeface="Arial"/>
                <a:cs typeface="Arial"/>
              </a:rPr>
              <a:t>18</a:t>
            </a:r>
            <a:endParaRPr>
              <a:latin typeface="Arial"/>
              <a:cs typeface="Arial"/>
            </a:endParaRPr>
          </a:p>
          <a:p>
            <a:pPr marR="5080" algn="just">
              <a:lnSpc>
                <a:spcPct val="99500"/>
              </a:lnSpc>
              <a:spcBef>
                <a:spcPts val="25"/>
              </a:spcBef>
            </a:pPr>
            <a:r>
              <a:rPr spc="380" dirty="0">
                <a:latin typeface="Arial"/>
                <a:cs typeface="Arial"/>
              </a:rPr>
              <a:t>oil  its  </a:t>
            </a:r>
            <a:r>
              <a:rPr spc="130" dirty="0">
                <a:latin typeface="Arial"/>
                <a:cs typeface="Arial"/>
              </a:rPr>
              <a:t>gold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0768" y="4328085"/>
            <a:ext cx="64008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80" dirty="0">
                <a:latin typeface="Arial"/>
                <a:cs typeface="Arial"/>
              </a:rPr>
              <a:t>0.072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r>
              <a:rPr spc="80" dirty="0">
                <a:latin typeface="Arial"/>
                <a:cs typeface="Arial"/>
              </a:rPr>
              <a:t>0.043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r>
              <a:rPr spc="80" dirty="0">
                <a:latin typeface="Arial"/>
                <a:cs typeface="Arial"/>
              </a:rPr>
              <a:t>0.043</a:t>
            </a:r>
            <a:endParaRPr>
              <a:latin typeface="Arial"/>
              <a:cs typeface="Arial"/>
            </a:endParaRPr>
          </a:p>
          <a:p>
            <a:pPr>
              <a:lnSpc>
                <a:spcPts val="2145"/>
              </a:lnSpc>
              <a:spcBef>
                <a:spcPts val="10"/>
              </a:spcBef>
            </a:pPr>
            <a:r>
              <a:rPr spc="80" dirty="0">
                <a:latin typeface="Arial"/>
                <a:cs typeface="Arial"/>
              </a:rPr>
              <a:t>0.036</a:t>
            </a:r>
            <a:endParaRPr>
              <a:latin typeface="Arial"/>
              <a:cs typeface="Arial"/>
            </a:endParaRPr>
          </a:p>
          <a:p>
            <a:pPr>
              <a:lnSpc>
                <a:spcPts val="2145"/>
              </a:lnSpc>
            </a:pPr>
            <a:r>
              <a:rPr spc="80" dirty="0">
                <a:latin typeface="Arial"/>
                <a:cs typeface="Arial"/>
              </a:rPr>
              <a:t>0.018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95455" y="5699687"/>
            <a:ext cx="13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-815" dirty="0">
                <a:latin typeface="Arial"/>
                <a:cs typeface="Arial"/>
              </a:rPr>
              <a:t>…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72927" y="2724912"/>
            <a:ext cx="85725" cy="1440815"/>
          </a:xfrm>
          <a:custGeom>
            <a:avLst/>
            <a:gdLst/>
            <a:ahLst/>
            <a:cxnLst/>
            <a:rect l="l" t="t" r="r" b="b"/>
            <a:pathLst>
              <a:path w="85725" h="1440814">
                <a:moveTo>
                  <a:pt x="85725" y="1354963"/>
                </a:moveTo>
                <a:lnTo>
                  <a:pt x="0" y="1354963"/>
                </a:lnTo>
                <a:lnTo>
                  <a:pt x="42862" y="1440688"/>
                </a:lnTo>
                <a:lnTo>
                  <a:pt x="85725" y="1354963"/>
                </a:lnTo>
                <a:close/>
              </a:path>
              <a:path w="85725" h="1440814">
                <a:moveTo>
                  <a:pt x="57137" y="0"/>
                </a:moveTo>
                <a:lnTo>
                  <a:pt x="28562" y="0"/>
                </a:lnTo>
                <a:lnTo>
                  <a:pt x="28575" y="1354963"/>
                </a:lnTo>
                <a:lnTo>
                  <a:pt x="57150" y="1354963"/>
                </a:lnTo>
                <a:lnTo>
                  <a:pt x="57137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07540" y="1104074"/>
            <a:ext cx="6884670" cy="26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also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Model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text</a:t>
            </a:r>
            <a:r>
              <a:rPr sz="2400" spc="-17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R="2854960" algn="ctr">
              <a:spcBef>
                <a:spcPts val="2450"/>
              </a:spcBef>
              <a:tabLst>
                <a:tab pos="3309620" algn="l"/>
              </a:tabLst>
            </a:pPr>
            <a:r>
              <a:rPr sz="2400" i="1" spc="-105" dirty="0">
                <a:latin typeface="Trebuchet MS"/>
                <a:cs typeface="Trebuchet MS"/>
              </a:rPr>
              <a:t>today </a:t>
            </a:r>
            <a:r>
              <a:rPr sz="2400" i="1" spc="-155" dirty="0">
                <a:latin typeface="Trebuchet MS"/>
                <a:cs typeface="Trebuchet MS"/>
              </a:rPr>
              <a:t>the </a:t>
            </a:r>
            <a:r>
              <a:rPr sz="2400" i="1" spc="-145" dirty="0">
                <a:latin typeface="Trebuchet MS"/>
                <a:cs typeface="Trebuchet MS"/>
              </a:rPr>
              <a:t>price</a:t>
            </a:r>
            <a:r>
              <a:rPr sz="2400" i="1" spc="-350" dirty="0">
                <a:latin typeface="Trebuchet MS"/>
                <a:cs typeface="Trebuchet MS"/>
              </a:rPr>
              <a:t> </a:t>
            </a:r>
            <a:r>
              <a:rPr sz="2400" i="1" spc="-145" dirty="0">
                <a:latin typeface="Trebuchet MS"/>
                <a:cs typeface="Trebuchet MS"/>
              </a:rPr>
              <a:t>of</a:t>
            </a:r>
            <a:r>
              <a:rPr sz="2400" i="1" spc="-180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marR="2756535" algn="ctr">
              <a:lnSpc>
                <a:spcPts val="2140"/>
              </a:lnSpc>
              <a:spcBef>
                <a:spcPts val="2190"/>
              </a:spcBef>
            </a:pP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condition </a:t>
            </a:r>
            <a:r>
              <a:rPr spc="-30" dirty="0">
                <a:solidFill>
                  <a:srgbClr val="3A87FF"/>
                </a:solidFill>
                <a:latin typeface="Trebuchet MS"/>
                <a:cs typeface="Trebuchet MS"/>
              </a:rPr>
              <a:t>on</a:t>
            </a:r>
            <a:r>
              <a:rPr spc="-19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this</a:t>
            </a:r>
            <a:endParaRPr>
              <a:latin typeface="Trebuchet MS"/>
              <a:cs typeface="Trebuchet MS"/>
            </a:endParaRPr>
          </a:p>
          <a:p>
            <a:pPr marL="3392804" marR="2266950" indent="-137160">
              <a:lnSpc>
                <a:spcPts val="2130"/>
              </a:lnSpc>
              <a:spcBef>
                <a:spcPts val="75"/>
              </a:spcBef>
            </a:pP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get</a:t>
            </a:r>
            <a:r>
              <a:rPr spc="-17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probability 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84645" y="5453156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samp</a:t>
            </a:r>
            <a:r>
              <a:rPr spc="-125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12273" y="5462944"/>
            <a:ext cx="2293620" cy="309245"/>
          </a:xfrm>
          <a:custGeom>
            <a:avLst/>
            <a:gdLst/>
            <a:ahLst/>
            <a:cxnLst/>
            <a:rect l="l" t="t" r="r" b="b"/>
            <a:pathLst>
              <a:path w="2293620" h="309245">
                <a:moveTo>
                  <a:pt x="0" y="0"/>
                </a:moveTo>
                <a:lnTo>
                  <a:pt x="2293111" y="0"/>
                </a:lnTo>
                <a:lnTo>
                  <a:pt x="2293111" y="309114"/>
                </a:lnTo>
                <a:lnTo>
                  <a:pt x="0" y="309114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50479016-3485-4B87-84A4-37B83D5CB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973" y="250191"/>
            <a:ext cx="10894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630" dirty="0"/>
              <a:t> </a:t>
            </a:r>
            <a:r>
              <a:rPr spc="-45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212394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0" y="1104074"/>
            <a:ext cx="6884670" cy="1518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also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Model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text</a:t>
            </a:r>
            <a:r>
              <a:rPr sz="2400" spc="-17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355600">
              <a:spcBef>
                <a:spcPts val="2450"/>
              </a:spcBef>
              <a:tabLst>
                <a:tab pos="4274820" algn="l"/>
              </a:tabLst>
            </a:pPr>
            <a:r>
              <a:rPr sz="2400" i="1" spc="-105" dirty="0">
                <a:latin typeface="Trebuchet MS"/>
                <a:cs typeface="Trebuchet MS"/>
              </a:rPr>
              <a:t>today </a:t>
            </a:r>
            <a:r>
              <a:rPr sz="2400" i="1" spc="-155" dirty="0">
                <a:latin typeface="Trebuchet MS"/>
                <a:cs typeface="Trebuchet MS"/>
              </a:rPr>
              <a:t>the </a:t>
            </a:r>
            <a:r>
              <a:rPr sz="2400" i="1" spc="-145" dirty="0">
                <a:latin typeface="Trebuchet MS"/>
                <a:cs typeface="Trebuchet MS"/>
              </a:rPr>
              <a:t>price of</a:t>
            </a:r>
            <a:r>
              <a:rPr sz="2400" i="1" spc="-370" dirty="0">
                <a:latin typeface="Trebuchet MS"/>
                <a:cs typeface="Trebuchet MS"/>
              </a:rPr>
              <a:t> </a:t>
            </a:r>
            <a:r>
              <a:rPr sz="2400" i="1" spc="-90" dirty="0">
                <a:latin typeface="Trebuchet MS"/>
                <a:cs typeface="Trebuchet MS"/>
              </a:rPr>
              <a:t>gold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6A518D1-4BCD-4972-B43A-09A7E24246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973" y="250191"/>
            <a:ext cx="10894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630" dirty="0"/>
              <a:t> </a:t>
            </a:r>
            <a:r>
              <a:rPr spc="-45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744734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104075"/>
            <a:ext cx="7680325" cy="51603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also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" dirty="0">
                <a:latin typeface="Trebuchet MS"/>
                <a:cs typeface="Trebuchet MS"/>
              </a:rPr>
              <a:t>Model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400" spc="-1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text</a:t>
            </a:r>
            <a:r>
              <a:rPr sz="2400" spc="-17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367665" marR="5080">
              <a:lnSpc>
                <a:spcPct val="100299"/>
              </a:lnSpc>
              <a:spcBef>
                <a:spcPts val="2240"/>
              </a:spcBef>
            </a:pPr>
            <a:r>
              <a:rPr sz="2400" i="1" spc="-105" dirty="0">
                <a:latin typeface="Trebuchet MS"/>
                <a:cs typeface="Trebuchet MS"/>
              </a:rPr>
              <a:t>today </a:t>
            </a:r>
            <a:r>
              <a:rPr sz="2400" i="1" spc="-155" dirty="0">
                <a:latin typeface="Trebuchet MS"/>
                <a:cs typeface="Trebuchet MS"/>
              </a:rPr>
              <a:t>the </a:t>
            </a:r>
            <a:r>
              <a:rPr sz="2400" i="1" spc="-145" dirty="0">
                <a:latin typeface="Trebuchet MS"/>
                <a:cs typeface="Trebuchet MS"/>
              </a:rPr>
              <a:t>price of </a:t>
            </a:r>
            <a:r>
              <a:rPr sz="2400" i="1" spc="-90" dirty="0">
                <a:latin typeface="Trebuchet MS"/>
                <a:cs typeface="Trebuchet MS"/>
              </a:rPr>
              <a:t>gold </a:t>
            </a:r>
            <a:r>
              <a:rPr sz="2400" i="1" spc="-145" dirty="0">
                <a:latin typeface="Trebuchet MS"/>
                <a:cs typeface="Trebuchet MS"/>
              </a:rPr>
              <a:t>per </a:t>
            </a:r>
            <a:r>
              <a:rPr sz="2400" i="1" spc="-114" dirty="0">
                <a:latin typeface="Trebuchet MS"/>
                <a:cs typeface="Trebuchet MS"/>
              </a:rPr>
              <a:t>ton </a:t>
            </a:r>
            <a:r>
              <a:rPr sz="2400" i="1" spc="-285" dirty="0">
                <a:latin typeface="Trebuchet MS"/>
                <a:cs typeface="Trebuchet MS"/>
              </a:rPr>
              <a:t>, </a:t>
            </a:r>
            <a:r>
              <a:rPr sz="2400" i="1" spc="-150" dirty="0">
                <a:latin typeface="Trebuchet MS"/>
                <a:cs typeface="Trebuchet MS"/>
              </a:rPr>
              <a:t>while </a:t>
            </a:r>
            <a:r>
              <a:rPr sz="2400" i="1" spc="-120" dirty="0">
                <a:latin typeface="Trebuchet MS"/>
                <a:cs typeface="Trebuchet MS"/>
              </a:rPr>
              <a:t>production </a:t>
            </a:r>
            <a:r>
              <a:rPr sz="2400" i="1" spc="-145" dirty="0">
                <a:latin typeface="Trebuchet MS"/>
                <a:cs typeface="Trebuchet MS"/>
              </a:rPr>
              <a:t>of </a:t>
            </a:r>
            <a:r>
              <a:rPr sz="2400" i="1" spc="-85" dirty="0">
                <a:latin typeface="Trebuchet MS"/>
                <a:cs typeface="Trebuchet MS"/>
              </a:rPr>
              <a:t>shoe  </a:t>
            </a:r>
            <a:r>
              <a:rPr sz="2400" i="1" spc="-110" dirty="0">
                <a:latin typeface="Trebuchet MS"/>
                <a:cs typeface="Trebuchet MS"/>
              </a:rPr>
              <a:t>lasts </a:t>
            </a:r>
            <a:r>
              <a:rPr sz="2400" i="1" spc="-70" dirty="0">
                <a:latin typeface="Trebuchet MS"/>
                <a:cs typeface="Trebuchet MS"/>
              </a:rPr>
              <a:t>and </a:t>
            </a:r>
            <a:r>
              <a:rPr sz="2400" i="1" spc="-85" dirty="0">
                <a:latin typeface="Trebuchet MS"/>
                <a:cs typeface="Trebuchet MS"/>
              </a:rPr>
              <a:t>shoe </a:t>
            </a:r>
            <a:r>
              <a:rPr sz="2400" i="1" spc="-130" dirty="0">
                <a:latin typeface="Trebuchet MS"/>
                <a:cs typeface="Trebuchet MS"/>
              </a:rPr>
              <a:t>industry </a:t>
            </a:r>
            <a:r>
              <a:rPr sz="2400" i="1" spc="-285" dirty="0">
                <a:latin typeface="Trebuchet MS"/>
                <a:cs typeface="Trebuchet MS"/>
              </a:rPr>
              <a:t>, </a:t>
            </a:r>
            <a:r>
              <a:rPr sz="2400" i="1" spc="-155" dirty="0">
                <a:latin typeface="Trebuchet MS"/>
                <a:cs typeface="Trebuchet MS"/>
              </a:rPr>
              <a:t>the </a:t>
            </a:r>
            <a:r>
              <a:rPr sz="2400" i="1" spc="-85" dirty="0">
                <a:latin typeface="Trebuchet MS"/>
                <a:cs typeface="Trebuchet MS"/>
              </a:rPr>
              <a:t>bank </a:t>
            </a:r>
            <a:r>
              <a:rPr sz="2400" i="1" spc="-140" dirty="0">
                <a:latin typeface="Trebuchet MS"/>
                <a:cs typeface="Trebuchet MS"/>
              </a:rPr>
              <a:t>intervened </a:t>
            </a:r>
            <a:r>
              <a:rPr sz="2400" i="1" spc="-165" dirty="0">
                <a:latin typeface="Trebuchet MS"/>
                <a:cs typeface="Trebuchet MS"/>
              </a:rPr>
              <a:t>just </a:t>
            </a:r>
            <a:r>
              <a:rPr sz="2400" i="1" spc="-160" dirty="0">
                <a:latin typeface="Trebuchet MS"/>
                <a:cs typeface="Trebuchet MS"/>
              </a:rPr>
              <a:t>after </a:t>
            </a:r>
            <a:r>
              <a:rPr sz="2400" i="1" spc="-200" dirty="0">
                <a:latin typeface="Trebuchet MS"/>
                <a:cs typeface="Trebuchet MS"/>
              </a:rPr>
              <a:t>it  </a:t>
            </a:r>
            <a:r>
              <a:rPr sz="2400" i="1" spc="-114" dirty="0">
                <a:latin typeface="Trebuchet MS"/>
                <a:cs typeface="Trebuchet MS"/>
              </a:rPr>
              <a:t>considered </a:t>
            </a:r>
            <a:r>
              <a:rPr sz="2400" i="1" spc="-70" dirty="0">
                <a:latin typeface="Trebuchet MS"/>
                <a:cs typeface="Trebuchet MS"/>
              </a:rPr>
              <a:t>and </a:t>
            </a:r>
            <a:r>
              <a:rPr sz="2400" i="1" spc="-170" dirty="0">
                <a:latin typeface="Trebuchet MS"/>
                <a:cs typeface="Trebuchet MS"/>
              </a:rPr>
              <a:t>rejected </a:t>
            </a:r>
            <a:r>
              <a:rPr sz="2400" i="1" spc="-55" dirty="0">
                <a:latin typeface="Trebuchet MS"/>
                <a:cs typeface="Trebuchet MS"/>
              </a:rPr>
              <a:t>an</a:t>
            </a:r>
            <a:r>
              <a:rPr sz="2400" i="1" spc="-545" dirty="0">
                <a:latin typeface="Trebuchet MS"/>
                <a:cs typeface="Trebuchet MS"/>
              </a:rPr>
              <a:t> </a:t>
            </a:r>
            <a:r>
              <a:rPr sz="2400" i="1" spc="-175" dirty="0">
                <a:latin typeface="Trebuchet MS"/>
                <a:cs typeface="Trebuchet MS"/>
              </a:rPr>
              <a:t>imf </a:t>
            </a:r>
            <a:r>
              <a:rPr sz="2400" i="1" spc="-95" dirty="0">
                <a:latin typeface="Trebuchet MS"/>
                <a:cs typeface="Trebuchet MS"/>
              </a:rPr>
              <a:t>demand </a:t>
            </a:r>
            <a:r>
              <a:rPr sz="2400" i="1" spc="-135" dirty="0">
                <a:latin typeface="Trebuchet MS"/>
                <a:cs typeface="Trebuchet MS"/>
              </a:rPr>
              <a:t>to </a:t>
            </a:r>
            <a:r>
              <a:rPr sz="2400" i="1" spc="-150" dirty="0">
                <a:latin typeface="Trebuchet MS"/>
                <a:cs typeface="Trebuchet MS"/>
              </a:rPr>
              <a:t>rebuild </a:t>
            </a:r>
            <a:r>
              <a:rPr sz="2400" i="1" spc="-145" dirty="0">
                <a:latin typeface="Trebuchet MS"/>
                <a:cs typeface="Trebuchet MS"/>
              </a:rPr>
              <a:t>depleted  </a:t>
            </a:r>
            <a:r>
              <a:rPr sz="2400" i="1" spc="-105" dirty="0">
                <a:latin typeface="Trebuchet MS"/>
                <a:cs typeface="Trebuchet MS"/>
              </a:rPr>
              <a:t>european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95" dirty="0">
                <a:latin typeface="Trebuchet MS"/>
                <a:cs typeface="Trebuchet MS"/>
              </a:rPr>
              <a:t>stocks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285" dirty="0">
                <a:latin typeface="Trebuchet MS"/>
                <a:cs typeface="Trebuchet MS"/>
              </a:rPr>
              <a:t>,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125" dirty="0">
                <a:latin typeface="Trebuchet MS"/>
                <a:cs typeface="Trebuchet MS"/>
              </a:rPr>
              <a:t>sept</a:t>
            </a:r>
            <a:r>
              <a:rPr sz="2400" i="1" spc="-190" dirty="0">
                <a:latin typeface="Trebuchet MS"/>
                <a:cs typeface="Trebuchet MS"/>
              </a:rPr>
              <a:t> </a:t>
            </a:r>
            <a:r>
              <a:rPr sz="2400" i="1" spc="-45" dirty="0">
                <a:latin typeface="Trebuchet MS"/>
                <a:cs typeface="Trebuchet MS"/>
              </a:rPr>
              <a:t>30</a:t>
            </a:r>
            <a:r>
              <a:rPr sz="2400" i="1" spc="-190" dirty="0">
                <a:latin typeface="Trebuchet MS"/>
                <a:cs typeface="Trebuchet MS"/>
              </a:rPr>
              <a:t> </a:t>
            </a:r>
            <a:r>
              <a:rPr sz="2400" i="1" spc="-110" dirty="0">
                <a:latin typeface="Trebuchet MS"/>
                <a:cs typeface="Trebuchet MS"/>
              </a:rPr>
              <a:t>end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130" dirty="0">
                <a:latin typeface="Trebuchet MS"/>
                <a:cs typeface="Trebuchet MS"/>
              </a:rPr>
              <a:t>primary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45" dirty="0">
                <a:latin typeface="Trebuchet MS"/>
                <a:cs typeface="Trebuchet MS"/>
              </a:rPr>
              <a:t>76</a:t>
            </a:r>
            <a:r>
              <a:rPr sz="2400" i="1" spc="-195" dirty="0">
                <a:latin typeface="Trebuchet MS"/>
                <a:cs typeface="Trebuchet MS"/>
              </a:rPr>
              <a:t> </a:t>
            </a:r>
            <a:r>
              <a:rPr sz="2400" i="1" spc="-120" dirty="0">
                <a:latin typeface="Trebuchet MS"/>
                <a:cs typeface="Trebuchet MS"/>
              </a:rPr>
              <a:t>cts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30" dirty="0">
                <a:latin typeface="Trebuchet MS"/>
                <a:cs typeface="Trebuchet MS"/>
              </a:rPr>
              <a:t>a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100" dirty="0">
                <a:latin typeface="Trebuchet MS"/>
                <a:cs typeface="Trebuchet MS"/>
              </a:rPr>
              <a:t>share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i="1" spc="-28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1721485" marR="1122680" algn="ctr">
              <a:lnSpc>
                <a:spcPct val="100099"/>
              </a:lnSpc>
              <a:spcBef>
                <a:spcPts val="2515"/>
              </a:spcBef>
            </a:pPr>
            <a:r>
              <a:rPr sz="2400" b="1" u="heavy" spc="-14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Trebuchet MS"/>
                <a:cs typeface="Trebuchet MS"/>
              </a:rPr>
              <a:t>Incoherent!</a:t>
            </a:r>
            <a:r>
              <a:rPr sz="2400" b="1" spc="-1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55" dirty="0">
                <a:solidFill>
                  <a:srgbClr val="C00000"/>
                </a:solidFill>
                <a:latin typeface="Trebuchet MS"/>
                <a:cs typeface="Trebuchet MS"/>
              </a:rPr>
              <a:t>We</a:t>
            </a:r>
            <a:r>
              <a:rPr sz="2400" spc="-53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C00000"/>
                </a:solidFill>
                <a:latin typeface="Trebuchet MS"/>
                <a:cs typeface="Trebuchet MS"/>
              </a:rPr>
              <a:t>need </a:t>
            </a:r>
            <a:r>
              <a:rPr sz="2400" spc="-100" dirty="0">
                <a:solidFill>
                  <a:srgbClr val="C00000"/>
                </a:solidFill>
                <a:latin typeface="Trebuchet MS"/>
                <a:cs typeface="Trebuchet MS"/>
              </a:rPr>
              <a:t>to </a:t>
            </a:r>
            <a:r>
              <a:rPr sz="2400" spc="-95" dirty="0">
                <a:solidFill>
                  <a:srgbClr val="C00000"/>
                </a:solidFill>
                <a:latin typeface="Trebuchet MS"/>
                <a:cs typeface="Trebuchet MS"/>
              </a:rPr>
              <a:t>consider </a:t>
            </a:r>
            <a:r>
              <a:rPr sz="2400" spc="-90" dirty="0">
                <a:solidFill>
                  <a:srgbClr val="C00000"/>
                </a:solidFill>
                <a:latin typeface="Trebuchet MS"/>
                <a:cs typeface="Trebuchet MS"/>
              </a:rPr>
              <a:t>more  </a:t>
            </a:r>
            <a:r>
              <a:rPr sz="2400" spc="-95" dirty="0">
                <a:solidFill>
                  <a:srgbClr val="C00000"/>
                </a:solidFill>
                <a:latin typeface="Trebuchet MS"/>
                <a:cs typeface="Trebuchet MS"/>
              </a:rPr>
              <a:t>than </a:t>
            </a:r>
            <a:r>
              <a:rPr sz="2400" spc="-45" dirty="0">
                <a:solidFill>
                  <a:srgbClr val="C00000"/>
                </a:solidFill>
                <a:latin typeface="Trebuchet MS"/>
                <a:cs typeface="Trebuchet MS"/>
              </a:rPr>
              <a:t>3 </a:t>
            </a:r>
            <a:r>
              <a:rPr sz="2400" spc="-75" dirty="0">
                <a:solidFill>
                  <a:srgbClr val="C00000"/>
                </a:solidFill>
                <a:latin typeface="Trebuchet MS"/>
                <a:cs typeface="Trebuchet MS"/>
              </a:rPr>
              <a:t>words </a:t>
            </a:r>
            <a:r>
              <a:rPr sz="2400" spc="-145" dirty="0">
                <a:solidFill>
                  <a:srgbClr val="C00000"/>
                </a:solidFill>
                <a:latin typeface="Trebuchet MS"/>
                <a:cs typeface="Trebuchet MS"/>
              </a:rPr>
              <a:t>at </a:t>
            </a:r>
            <a:r>
              <a:rPr sz="2400" spc="-114" dirty="0">
                <a:solidFill>
                  <a:srgbClr val="C00000"/>
                </a:solidFill>
                <a:latin typeface="Trebuchet MS"/>
                <a:cs typeface="Trebuchet MS"/>
              </a:rPr>
              <a:t>a </a:t>
            </a:r>
            <a:r>
              <a:rPr sz="2400" spc="-125" dirty="0">
                <a:solidFill>
                  <a:srgbClr val="C00000"/>
                </a:solidFill>
                <a:latin typeface="Trebuchet MS"/>
                <a:cs typeface="Trebuchet MS"/>
              </a:rPr>
              <a:t>time </a:t>
            </a:r>
            <a:r>
              <a:rPr sz="2400" spc="-150" dirty="0">
                <a:solidFill>
                  <a:srgbClr val="C00000"/>
                </a:solidFill>
                <a:latin typeface="Trebuchet MS"/>
                <a:cs typeface="Trebuchet MS"/>
              </a:rPr>
              <a:t>if </a:t>
            </a:r>
            <a:r>
              <a:rPr sz="2400" spc="-110" dirty="0">
                <a:solidFill>
                  <a:srgbClr val="C00000"/>
                </a:solidFill>
                <a:latin typeface="Trebuchet MS"/>
                <a:cs typeface="Trebuchet MS"/>
              </a:rPr>
              <a:t>we want </a:t>
            </a:r>
            <a:r>
              <a:rPr sz="2400" spc="-100" dirty="0">
                <a:solidFill>
                  <a:srgbClr val="C00000"/>
                </a:solidFill>
                <a:latin typeface="Trebuchet MS"/>
                <a:cs typeface="Trebuchet MS"/>
              </a:rPr>
              <a:t>to  </a:t>
            </a:r>
            <a:r>
              <a:rPr sz="2400" spc="-120" dirty="0">
                <a:solidFill>
                  <a:srgbClr val="C00000"/>
                </a:solidFill>
                <a:latin typeface="Trebuchet MS"/>
                <a:cs typeface="Trebuchet MS"/>
              </a:rPr>
              <a:t>generate </a:t>
            </a:r>
            <a:r>
              <a:rPr sz="2400" spc="-60" dirty="0">
                <a:solidFill>
                  <a:srgbClr val="C00000"/>
                </a:solidFill>
                <a:latin typeface="Trebuchet MS"/>
                <a:cs typeface="Trebuchet MS"/>
              </a:rPr>
              <a:t>good</a:t>
            </a:r>
            <a:r>
              <a:rPr sz="2400" spc="-26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C00000"/>
                </a:solidFill>
                <a:latin typeface="Trebuchet MS"/>
                <a:cs typeface="Trebuchet MS"/>
              </a:rPr>
              <a:t>text.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494155" marR="894715" algn="ctr">
              <a:lnSpc>
                <a:spcPts val="2870"/>
              </a:lnSpc>
            </a:pPr>
            <a:r>
              <a:rPr sz="2400" spc="-90" dirty="0">
                <a:solidFill>
                  <a:srgbClr val="C00000"/>
                </a:solidFill>
                <a:latin typeface="Trebuchet MS"/>
                <a:cs typeface="Trebuchet MS"/>
              </a:rPr>
              <a:t>But</a:t>
            </a:r>
            <a:r>
              <a:rPr sz="2400" spc="-1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Trebuchet MS"/>
                <a:cs typeface="Trebuchet MS"/>
              </a:rPr>
              <a:t>increasing</a:t>
            </a:r>
            <a:r>
              <a:rPr sz="2400" spc="-1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i="1" spc="-80" dirty="0">
                <a:solidFill>
                  <a:srgbClr val="C00000"/>
                </a:solidFill>
                <a:latin typeface="Trebuchet MS"/>
                <a:cs typeface="Trebuchet MS"/>
              </a:rPr>
              <a:t>n</a:t>
            </a:r>
            <a:r>
              <a:rPr sz="2400" i="1" spc="-1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C00000"/>
                </a:solidFill>
                <a:latin typeface="Trebuchet MS"/>
                <a:cs typeface="Trebuchet MS"/>
              </a:rPr>
              <a:t>worsens</a:t>
            </a:r>
            <a:r>
              <a:rPr sz="2400" spc="-1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C00000"/>
                </a:solidFill>
                <a:latin typeface="Trebuchet MS"/>
                <a:cs typeface="Trebuchet MS"/>
              </a:rPr>
              <a:t>sparsity</a:t>
            </a:r>
            <a:r>
              <a:rPr sz="2400" spc="-1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C00000"/>
                </a:solidFill>
                <a:latin typeface="Trebuchet MS"/>
                <a:cs typeface="Trebuchet MS"/>
              </a:rPr>
              <a:t>problem,  </a:t>
            </a:r>
            <a:r>
              <a:rPr sz="2400" spc="-80" dirty="0">
                <a:solidFill>
                  <a:srgbClr val="C00000"/>
                </a:solidFill>
                <a:latin typeface="Trebuchet MS"/>
                <a:cs typeface="Trebuchet MS"/>
              </a:rPr>
              <a:t>and </a:t>
            </a:r>
            <a:r>
              <a:rPr sz="2400" spc="-114" dirty="0">
                <a:solidFill>
                  <a:srgbClr val="C00000"/>
                </a:solidFill>
                <a:latin typeface="Trebuchet MS"/>
                <a:cs typeface="Trebuchet MS"/>
              </a:rPr>
              <a:t>exponentially </a:t>
            </a:r>
            <a:r>
              <a:rPr sz="2400" spc="-100" dirty="0">
                <a:solidFill>
                  <a:srgbClr val="C00000"/>
                </a:solidFill>
                <a:latin typeface="Trebuchet MS"/>
                <a:cs typeface="Trebuchet MS"/>
              </a:rPr>
              <a:t>increases </a:t>
            </a:r>
            <a:r>
              <a:rPr sz="2400" spc="-95" dirty="0">
                <a:solidFill>
                  <a:srgbClr val="C00000"/>
                </a:solidFill>
                <a:latin typeface="Trebuchet MS"/>
                <a:cs typeface="Trebuchet MS"/>
              </a:rPr>
              <a:t>model</a:t>
            </a:r>
            <a:r>
              <a:rPr sz="2400" spc="-484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C00000"/>
                </a:solidFill>
                <a:latin typeface="Trebuchet MS"/>
                <a:cs typeface="Trebuchet MS"/>
              </a:rPr>
              <a:t>size…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4CB5B1A-37CE-47F0-9E1A-B023E686C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973" y="250191"/>
            <a:ext cx="108940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165" dirty="0"/>
              <a:t>n-gram </a:t>
            </a:r>
            <a:r>
              <a:rPr spc="-185" dirty="0"/>
              <a:t>Language</a:t>
            </a:r>
            <a:r>
              <a:rPr spc="-630" dirty="0"/>
              <a:t> </a:t>
            </a:r>
            <a:r>
              <a:rPr spc="-45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789339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2871" y="250191"/>
            <a:ext cx="9446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30" dirty="0"/>
              <a:t>How </a:t>
            </a:r>
            <a:r>
              <a:rPr spc="-125" dirty="0"/>
              <a:t>to </a:t>
            </a:r>
            <a:r>
              <a:rPr spc="-165" dirty="0"/>
              <a:t>build </a:t>
            </a:r>
            <a:r>
              <a:rPr spc="-125" dirty="0"/>
              <a:t>a </a:t>
            </a:r>
            <a:r>
              <a:rPr i="1" spc="-195" dirty="0">
                <a:latin typeface="Trebuchet MS"/>
                <a:cs typeface="Trebuchet MS"/>
              </a:rPr>
              <a:t>neural </a:t>
            </a:r>
            <a:r>
              <a:rPr spc="-185" dirty="0"/>
              <a:t>Language</a:t>
            </a:r>
            <a:r>
              <a:rPr spc="-740" dirty="0"/>
              <a:t> </a:t>
            </a:r>
            <a:r>
              <a:rPr spc="-25" dirty="0"/>
              <a:t>Model?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029564"/>
            <a:ext cx="8338184" cy="2627001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40" dirty="0">
                <a:latin typeface="Trebuchet MS"/>
                <a:cs typeface="Trebuchet MS"/>
              </a:rPr>
              <a:t>Recall </a:t>
            </a:r>
            <a:r>
              <a:rPr sz="2400" spc="-110" dirty="0">
                <a:latin typeface="Trebuchet MS"/>
                <a:cs typeface="Trebuchet MS"/>
              </a:rPr>
              <a:t>the </a:t>
            </a:r>
            <a:r>
              <a:rPr sz="2400" spc="-105" dirty="0">
                <a:latin typeface="Trebuchet MS"/>
                <a:cs typeface="Trebuchet MS"/>
              </a:rPr>
              <a:t>Language </a:t>
            </a:r>
            <a:r>
              <a:rPr sz="2400" spc="-40" dirty="0">
                <a:latin typeface="Trebuchet MS"/>
                <a:cs typeface="Trebuchet MS"/>
              </a:rPr>
              <a:t>Modeling</a:t>
            </a:r>
            <a:r>
              <a:rPr sz="2400" spc="-40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task: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10" dirty="0">
                <a:latin typeface="Trebuchet MS"/>
                <a:cs typeface="Trebuchet MS"/>
              </a:rPr>
              <a:t>Input: </a:t>
            </a:r>
            <a:r>
              <a:rPr sz="2400" spc="-95" dirty="0">
                <a:latin typeface="Trebuchet MS"/>
                <a:cs typeface="Trebuchet MS"/>
              </a:rPr>
              <a:t>sequence of</a:t>
            </a:r>
            <a:r>
              <a:rPr sz="2400" spc="-36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words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9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10" dirty="0">
                <a:latin typeface="Trebuchet MS"/>
                <a:cs typeface="Trebuchet MS"/>
              </a:rPr>
              <a:t>Output:</a:t>
            </a:r>
            <a:r>
              <a:rPr sz="2400" spc="-204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prob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dist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next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word</a:t>
            </a:r>
            <a:endParaRPr sz="2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3A87FF"/>
              </a:buClr>
              <a:buFont typeface="Times New Roman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latin typeface="Trebuchet MS"/>
                <a:cs typeface="Trebuchet MS"/>
              </a:rPr>
              <a:t>How</a:t>
            </a:r>
            <a:r>
              <a:rPr sz="2400" spc="-56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about </a:t>
            </a:r>
            <a:r>
              <a:rPr sz="2400" spc="-114" dirty="0">
                <a:latin typeface="Trebuchet MS"/>
                <a:cs typeface="Trebuchet MS"/>
              </a:rPr>
              <a:t>a </a:t>
            </a:r>
            <a:r>
              <a:rPr sz="2400" spc="-85" dirty="0">
                <a:solidFill>
                  <a:srgbClr val="BB57BE"/>
                </a:solidFill>
                <a:latin typeface="Trebuchet MS"/>
                <a:cs typeface="Trebuchet MS"/>
              </a:rPr>
              <a:t>window-based 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neural </a:t>
            </a:r>
            <a:r>
              <a:rPr sz="2400" spc="-40" dirty="0">
                <a:solidFill>
                  <a:srgbClr val="BB57BE"/>
                </a:solidFill>
                <a:latin typeface="Trebuchet MS"/>
                <a:cs typeface="Trebuchet MS"/>
              </a:rPr>
              <a:t>model</a:t>
            </a:r>
            <a:r>
              <a:rPr sz="2400" spc="-40" dirty="0">
                <a:latin typeface="Trebuchet MS"/>
                <a:cs typeface="Trebuchet MS"/>
              </a:rPr>
              <a:t>?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9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5" dirty="0">
                <a:latin typeface="Trebuchet MS"/>
                <a:cs typeface="Trebuchet MS"/>
              </a:rPr>
              <a:t>We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saw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this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applied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Named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Entity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Recognition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0" dirty="0">
                <a:latin typeface="Trebuchet MS"/>
                <a:cs typeface="Trebuchet MS"/>
              </a:rPr>
              <a:t>Lecture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55692" y="1605180"/>
            <a:ext cx="2051286" cy="296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94712" y="2064475"/>
            <a:ext cx="3229868" cy="303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53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827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/>
              <a:t>A </a:t>
            </a:r>
            <a:r>
              <a:rPr spc="-170" dirty="0"/>
              <a:t>fixed-window </a:t>
            </a:r>
            <a:r>
              <a:rPr spc="-190" dirty="0"/>
              <a:t>neural </a:t>
            </a:r>
            <a:r>
              <a:rPr spc="-185" dirty="0"/>
              <a:t>Language</a:t>
            </a:r>
            <a:r>
              <a:rPr spc="-540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136" y="5654270"/>
            <a:ext cx="38227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5"/>
              </a:lnSpc>
              <a:tabLst>
                <a:tab pos="456565" algn="l"/>
                <a:tab pos="913765" algn="l"/>
                <a:tab pos="1828164" algn="l"/>
                <a:tab pos="2742565" algn="l"/>
                <a:tab pos="3357245" algn="l"/>
              </a:tabLst>
            </a:pPr>
            <a:r>
              <a:rPr i="1" spc="-35" dirty="0">
                <a:latin typeface="Trebuchet MS"/>
                <a:cs typeface="Trebuchet MS"/>
              </a:rPr>
              <a:t>a</a:t>
            </a:r>
            <a:r>
              <a:rPr i="1" spc="-25" dirty="0">
                <a:latin typeface="Trebuchet MS"/>
                <a:cs typeface="Trebuchet MS"/>
              </a:rPr>
              <a:t>s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30" dirty="0">
                <a:latin typeface="Trebuchet MS"/>
                <a:cs typeface="Trebuchet MS"/>
              </a:rPr>
              <a:t>p</a:t>
            </a:r>
            <a:r>
              <a:rPr i="1" spc="-100" dirty="0">
                <a:latin typeface="Trebuchet MS"/>
                <a:cs typeface="Trebuchet MS"/>
              </a:rPr>
              <a:t>r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80" dirty="0">
                <a:latin typeface="Trebuchet MS"/>
                <a:cs typeface="Trebuchet MS"/>
              </a:rPr>
              <a:t>c</a:t>
            </a:r>
            <a:r>
              <a:rPr i="1" spc="-185" dirty="0">
                <a:latin typeface="Trebuchet MS"/>
                <a:cs typeface="Trebuchet MS"/>
              </a:rPr>
              <a:t>t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135" dirty="0">
                <a:latin typeface="Trebuchet MS"/>
                <a:cs typeface="Trebuchet MS"/>
              </a:rPr>
              <a:t>r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25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a</a:t>
            </a:r>
            <a:r>
              <a:rPr i="1" spc="-140" dirty="0">
                <a:latin typeface="Trebuchet MS"/>
                <a:cs typeface="Trebuchet MS"/>
              </a:rPr>
              <a:t>r</a:t>
            </a:r>
            <a:r>
              <a:rPr i="1" spc="-180" dirty="0">
                <a:latin typeface="Trebuchet MS"/>
                <a:cs typeface="Trebuchet MS"/>
              </a:rPr>
              <a:t>t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d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95" dirty="0">
                <a:latin typeface="Trebuchet MS"/>
                <a:cs typeface="Trebuchet MS"/>
              </a:rPr>
              <a:t>clock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4921" y="5630631"/>
            <a:ext cx="1323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24205" algn="l"/>
                <a:tab pos="1310005" algn="l"/>
              </a:tabLst>
            </a:pPr>
            <a:r>
              <a:rPr i="1" spc="-125" dirty="0">
                <a:latin typeface="Trebuchet MS"/>
                <a:cs typeface="Trebuchet MS"/>
              </a:rPr>
              <a:t>their	</a:t>
            </a:r>
            <a:r>
              <a:rPr u="heavy" spc="-12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0785" y="5794978"/>
            <a:ext cx="3974465" cy="7620"/>
          </a:xfrm>
          <a:custGeom>
            <a:avLst/>
            <a:gdLst/>
            <a:ahLst/>
            <a:cxnLst/>
            <a:rect l="l" t="t" r="r" b="b"/>
            <a:pathLst>
              <a:path w="3974465" h="7620">
                <a:moveTo>
                  <a:pt x="0" y="7356"/>
                </a:moveTo>
                <a:lnTo>
                  <a:pt x="3974052" y="0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21126" y="5980321"/>
            <a:ext cx="7651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25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z="2000" spc="-60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2000" spc="-25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2000" spc="-160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2000" spc="-95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2000" spc="-11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000" spc="-65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75109" y="5918533"/>
            <a:ext cx="3585845" cy="241300"/>
          </a:xfrm>
          <a:custGeom>
            <a:avLst/>
            <a:gdLst/>
            <a:ahLst/>
            <a:cxnLst/>
            <a:rect l="l" t="t" r="r" b="b"/>
            <a:pathLst>
              <a:path w="3585845" h="241300">
                <a:moveTo>
                  <a:pt x="3585552" y="0"/>
                </a:moveTo>
                <a:lnTo>
                  <a:pt x="3577221" y="46893"/>
                </a:lnTo>
                <a:lnTo>
                  <a:pt x="3554502" y="85186"/>
                </a:lnTo>
                <a:lnTo>
                  <a:pt x="3520802" y="111004"/>
                </a:lnTo>
                <a:lnTo>
                  <a:pt x="3479531" y="120472"/>
                </a:lnTo>
                <a:lnTo>
                  <a:pt x="1898801" y="120472"/>
                </a:lnTo>
                <a:lnTo>
                  <a:pt x="1857530" y="129939"/>
                </a:lnTo>
                <a:lnTo>
                  <a:pt x="1823831" y="155757"/>
                </a:lnTo>
                <a:lnTo>
                  <a:pt x="1801111" y="194051"/>
                </a:lnTo>
                <a:lnTo>
                  <a:pt x="1792781" y="240945"/>
                </a:lnTo>
                <a:lnTo>
                  <a:pt x="1784448" y="194051"/>
                </a:lnTo>
                <a:lnTo>
                  <a:pt x="1761727" y="155757"/>
                </a:lnTo>
                <a:lnTo>
                  <a:pt x="1728027" y="129939"/>
                </a:lnTo>
                <a:lnTo>
                  <a:pt x="1686760" y="120472"/>
                </a:lnTo>
                <a:lnTo>
                  <a:pt x="106022" y="120472"/>
                </a:lnTo>
                <a:lnTo>
                  <a:pt x="64753" y="111004"/>
                </a:lnTo>
                <a:lnTo>
                  <a:pt x="31053" y="85186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59208" y="5630631"/>
            <a:ext cx="2647315" cy="829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815" algn="l"/>
                <a:tab pos="1944370" algn="l"/>
              </a:tabLst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  <a:p>
            <a:pPr marL="1120140">
              <a:spcBef>
                <a:spcPts val="1764"/>
              </a:spcBef>
            </a:pPr>
            <a:r>
              <a:rPr sz="2000" spc="-120" dirty="0">
                <a:solidFill>
                  <a:srgbClr val="3A87FF"/>
                </a:solidFill>
                <a:latin typeface="Trebuchet MS"/>
                <a:cs typeface="Trebuchet MS"/>
              </a:rPr>
              <a:t>fixed</a:t>
            </a:r>
            <a:r>
              <a:rPr sz="2000" spc="-18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3A87FF"/>
                </a:solidFill>
                <a:latin typeface="Trebuchet MS"/>
                <a:cs typeface="Trebuchet MS"/>
              </a:rPr>
              <a:t>window</a:t>
            </a:r>
            <a:endParaRPr sz="20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5457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4141" y="152400"/>
            <a:ext cx="3350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Ov</a:t>
            </a:r>
            <a:r>
              <a:rPr spc="-160" dirty="0"/>
              <a:t>e</a:t>
            </a:r>
            <a:r>
              <a:rPr spc="-229" dirty="0"/>
              <a:t>r</a:t>
            </a:r>
            <a:r>
              <a:rPr spc="-175" dirty="0"/>
              <a:t>vi</a:t>
            </a:r>
            <a:r>
              <a:rPr spc="-235" dirty="0"/>
              <a:t>e</a:t>
            </a:r>
            <a:r>
              <a:rPr spc="-125" dirty="0"/>
              <a:t>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4400" y="1532327"/>
            <a:ext cx="10058400" cy="4465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25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4000" spc="-95" dirty="0">
                <a:latin typeface="Trebuchet MS"/>
                <a:cs typeface="Trebuchet MS"/>
              </a:rPr>
              <a:t>Introduce </a:t>
            </a:r>
            <a:r>
              <a:rPr sz="4000" spc="-114" dirty="0">
                <a:latin typeface="Trebuchet MS"/>
                <a:cs typeface="Trebuchet MS"/>
              </a:rPr>
              <a:t>a </a:t>
            </a:r>
            <a:r>
              <a:rPr sz="4000" spc="-80" dirty="0">
                <a:latin typeface="Trebuchet MS"/>
                <a:cs typeface="Trebuchet MS"/>
              </a:rPr>
              <a:t>new </a:t>
            </a:r>
            <a:r>
              <a:rPr sz="4000" spc="-100" dirty="0">
                <a:latin typeface="Trebuchet MS"/>
                <a:cs typeface="Trebuchet MS"/>
              </a:rPr>
              <a:t>NLP</a:t>
            </a:r>
            <a:r>
              <a:rPr sz="4000" spc="-470" dirty="0">
                <a:latin typeface="Trebuchet MS"/>
                <a:cs typeface="Trebuchet MS"/>
              </a:rPr>
              <a:t> </a:t>
            </a:r>
            <a:r>
              <a:rPr sz="4000" spc="-110" dirty="0">
                <a:latin typeface="Trebuchet MS"/>
                <a:cs typeface="Trebuchet MS"/>
              </a:rPr>
              <a:t>task</a:t>
            </a:r>
            <a:endParaRPr sz="4000" dirty="0">
              <a:latin typeface="Trebuchet MS"/>
              <a:cs typeface="Trebuchet MS"/>
            </a:endParaRPr>
          </a:p>
          <a:p>
            <a:pPr marL="698500" lvl="1" indent="-228600">
              <a:spcBef>
                <a:spcPts val="55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4000" b="1" spc="-140" dirty="0">
                <a:latin typeface="Trebuchet MS"/>
                <a:cs typeface="Trebuchet MS"/>
              </a:rPr>
              <a:t>Language</a:t>
            </a:r>
            <a:r>
              <a:rPr sz="4000" b="1" spc="-235" dirty="0">
                <a:latin typeface="Trebuchet MS"/>
                <a:cs typeface="Trebuchet MS"/>
              </a:rPr>
              <a:t> </a:t>
            </a:r>
            <a:r>
              <a:rPr sz="4000" b="1" spc="-65" dirty="0">
                <a:latin typeface="Trebuchet MS"/>
                <a:cs typeface="Trebuchet MS"/>
              </a:rPr>
              <a:t>Modeling</a:t>
            </a:r>
            <a:endParaRPr sz="5400" dirty="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6000" dirty="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4000" spc="-95" dirty="0">
                <a:latin typeface="Trebuchet MS"/>
                <a:cs typeface="Trebuchet MS"/>
              </a:rPr>
              <a:t>Introduce</a:t>
            </a:r>
            <a:r>
              <a:rPr sz="4000" spc="-180" dirty="0">
                <a:latin typeface="Trebuchet MS"/>
                <a:cs typeface="Trebuchet MS"/>
              </a:rPr>
              <a:t> </a:t>
            </a:r>
            <a:r>
              <a:rPr sz="4000" spc="-114" dirty="0">
                <a:latin typeface="Trebuchet MS"/>
                <a:cs typeface="Trebuchet MS"/>
              </a:rPr>
              <a:t>a</a:t>
            </a:r>
            <a:r>
              <a:rPr sz="4000" spc="-185" dirty="0">
                <a:latin typeface="Trebuchet MS"/>
                <a:cs typeface="Trebuchet MS"/>
              </a:rPr>
              <a:t> </a:t>
            </a:r>
            <a:r>
              <a:rPr sz="4000" spc="-80" dirty="0">
                <a:latin typeface="Trebuchet MS"/>
                <a:cs typeface="Trebuchet MS"/>
              </a:rPr>
              <a:t>new</a:t>
            </a:r>
            <a:r>
              <a:rPr sz="4000" spc="-190" dirty="0">
                <a:latin typeface="Trebuchet MS"/>
                <a:cs typeface="Trebuchet MS"/>
              </a:rPr>
              <a:t> </a:t>
            </a:r>
            <a:r>
              <a:rPr sz="4000" spc="-125" dirty="0">
                <a:latin typeface="Trebuchet MS"/>
                <a:cs typeface="Trebuchet MS"/>
              </a:rPr>
              <a:t>family</a:t>
            </a:r>
            <a:r>
              <a:rPr sz="4000" spc="-185" dirty="0">
                <a:latin typeface="Trebuchet MS"/>
                <a:cs typeface="Trebuchet MS"/>
              </a:rPr>
              <a:t> </a:t>
            </a:r>
            <a:r>
              <a:rPr sz="4000" spc="-95" dirty="0">
                <a:latin typeface="Trebuchet MS"/>
                <a:cs typeface="Trebuchet MS"/>
              </a:rPr>
              <a:t>of</a:t>
            </a:r>
            <a:r>
              <a:rPr sz="4000" spc="-185" dirty="0">
                <a:latin typeface="Trebuchet MS"/>
                <a:cs typeface="Trebuchet MS"/>
              </a:rPr>
              <a:t> </a:t>
            </a:r>
            <a:r>
              <a:rPr sz="4000" spc="-100" dirty="0">
                <a:latin typeface="Trebuchet MS"/>
                <a:cs typeface="Trebuchet MS"/>
              </a:rPr>
              <a:t>neural</a:t>
            </a:r>
            <a:r>
              <a:rPr sz="4000" spc="-190" dirty="0">
                <a:latin typeface="Trebuchet MS"/>
                <a:cs typeface="Trebuchet MS"/>
              </a:rPr>
              <a:t> </a:t>
            </a:r>
            <a:r>
              <a:rPr sz="4000" spc="-85" dirty="0">
                <a:latin typeface="Trebuchet MS"/>
                <a:cs typeface="Trebuchet MS"/>
              </a:rPr>
              <a:t>networks</a:t>
            </a:r>
            <a:endParaRPr sz="4000" dirty="0">
              <a:latin typeface="Trebuchet MS"/>
              <a:cs typeface="Trebuchet MS"/>
            </a:endParaRPr>
          </a:p>
          <a:p>
            <a:pPr marL="698500" lvl="1" indent="-228600">
              <a:spcBef>
                <a:spcPts val="55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4000" b="1" spc="-160" dirty="0">
                <a:latin typeface="Trebuchet MS"/>
                <a:cs typeface="Trebuchet MS"/>
              </a:rPr>
              <a:t>Recurrent </a:t>
            </a:r>
            <a:r>
              <a:rPr sz="4000" b="1" spc="-125" dirty="0">
                <a:latin typeface="Trebuchet MS"/>
                <a:cs typeface="Trebuchet MS"/>
              </a:rPr>
              <a:t>Neural </a:t>
            </a:r>
            <a:r>
              <a:rPr sz="4000" b="1" spc="-114" dirty="0">
                <a:latin typeface="Trebuchet MS"/>
                <a:cs typeface="Trebuchet MS"/>
              </a:rPr>
              <a:t>Networks</a:t>
            </a:r>
            <a:r>
              <a:rPr sz="4000" b="1" spc="-275" dirty="0">
                <a:latin typeface="Trebuchet MS"/>
                <a:cs typeface="Trebuchet MS"/>
              </a:rPr>
              <a:t> </a:t>
            </a:r>
            <a:r>
              <a:rPr sz="4000" b="1" spc="-90" dirty="0">
                <a:latin typeface="Trebuchet MS"/>
                <a:cs typeface="Trebuchet MS"/>
              </a:rPr>
              <a:t>(RNNs)</a:t>
            </a:r>
            <a:endParaRPr sz="40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8320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59207" y="5630631"/>
            <a:ext cx="160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815" algn="l"/>
              </a:tabLst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1411" y="5630631"/>
            <a:ext cx="71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4921" y="5630631"/>
            <a:ext cx="459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6307" y="1143444"/>
            <a:ext cx="1360170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85"/>
              </a:lnSpc>
              <a:spcBef>
                <a:spcPts val="100"/>
              </a:spcBef>
            </a:pPr>
            <a:r>
              <a:rPr sz="1400" i="1" spc="-50" dirty="0">
                <a:solidFill>
                  <a:srgbClr val="177245"/>
                </a:solidFill>
                <a:latin typeface="Trebuchet MS"/>
                <a:cs typeface="Trebuchet MS"/>
              </a:rPr>
              <a:t>books</a:t>
            </a:r>
            <a:endParaRPr sz="1400">
              <a:latin typeface="Trebuchet MS"/>
              <a:cs typeface="Trebuchet MS"/>
            </a:endParaRPr>
          </a:p>
          <a:p>
            <a:pPr marL="812800">
              <a:lnSpc>
                <a:spcPts val="1585"/>
              </a:lnSpc>
            </a:pPr>
            <a:r>
              <a:rPr sz="1400" i="1" spc="-70" dirty="0">
                <a:solidFill>
                  <a:srgbClr val="177245"/>
                </a:solidFill>
                <a:latin typeface="Trebuchet MS"/>
                <a:cs typeface="Trebuchet MS"/>
              </a:rPr>
              <a:t>laptops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22388" y="1384287"/>
            <a:ext cx="76200" cy="289560"/>
          </a:xfrm>
          <a:custGeom>
            <a:avLst/>
            <a:gdLst/>
            <a:ahLst/>
            <a:cxnLst/>
            <a:rect l="l" t="t" r="r" b="b"/>
            <a:pathLst>
              <a:path w="76200" h="289560">
                <a:moveTo>
                  <a:pt x="42519" y="0"/>
                </a:moveTo>
                <a:lnTo>
                  <a:pt x="33007" y="12"/>
                </a:lnTo>
                <a:lnTo>
                  <a:pt x="33337" y="212737"/>
                </a:lnTo>
                <a:lnTo>
                  <a:pt x="0" y="212801"/>
                </a:lnTo>
                <a:lnTo>
                  <a:pt x="38214" y="288937"/>
                </a:lnTo>
                <a:lnTo>
                  <a:pt x="76174" y="212725"/>
                </a:lnTo>
                <a:lnTo>
                  <a:pt x="42862" y="212725"/>
                </a:lnTo>
                <a:lnTo>
                  <a:pt x="42519" y="0"/>
                </a:lnTo>
                <a:close/>
              </a:path>
              <a:path w="76200" h="289560">
                <a:moveTo>
                  <a:pt x="76200" y="212674"/>
                </a:moveTo>
                <a:lnTo>
                  <a:pt x="42862" y="212725"/>
                </a:lnTo>
                <a:lnTo>
                  <a:pt x="76174" y="212725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78686" y="1620000"/>
            <a:ext cx="76200" cy="229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76691" y="4348810"/>
            <a:ext cx="3017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5" dirty="0">
                <a:solidFill>
                  <a:srgbClr val="0047B6"/>
                </a:solidFill>
                <a:latin typeface="Trebuchet MS"/>
                <a:cs typeface="Trebuchet MS"/>
              </a:rPr>
              <a:t>concatenated </a:t>
            </a:r>
            <a:r>
              <a:rPr spc="-65" dirty="0">
                <a:solidFill>
                  <a:srgbClr val="0047B6"/>
                </a:solidFill>
                <a:latin typeface="Trebuchet MS"/>
                <a:cs typeface="Trebuchet MS"/>
              </a:rPr>
              <a:t>word</a:t>
            </a:r>
            <a:r>
              <a:rPr spc="-160" dirty="0">
                <a:solidFill>
                  <a:srgbClr val="0047B6"/>
                </a:solidFill>
                <a:latin typeface="Trebuchet MS"/>
                <a:cs typeface="Trebuchet MS"/>
              </a:rPr>
              <a:t> </a:t>
            </a:r>
            <a:r>
              <a:rPr spc="-65" dirty="0">
                <a:solidFill>
                  <a:srgbClr val="0047B6"/>
                </a:solidFill>
                <a:latin typeface="Trebuchet MS"/>
                <a:cs typeface="Trebuchet MS"/>
              </a:rPr>
              <a:t>embeddings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33528" y="4605783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40742" y="4605783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7955" y="4605783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55168" y="4605783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45212" y="4511065"/>
            <a:ext cx="4194810" cy="365760"/>
          </a:xfrm>
          <a:custGeom>
            <a:avLst/>
            <a:gdLst/>
            <a:ahLst/>
            <a:cxnLst/>
            <a:rect l="l" t="t" r="r" b="b"/>
            <a:pathLst>
              <a:path w="4194809" h="365760">
                <a:moveTo>
                  <a:pt x="0" y="60962"/>
                </a:moveTo>
                <a:lnTo>
                  <a:pt x="4790" y="37233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4133732" y="0"/>
                </a:lnTo>
                <a:lnTo>
                  <a:pt x="4157463" y="4790"/>
                </a:lnTo>
                <a:lnTo>
                  <a:pt x="4176843" y="17855"/>
                </a:lnTo>
                <a:lnTo>
                  <a:pt x="4189910" y="37233"/>
                </a:lnTo>
                <a:lnTo>
                  <a:pt x="4194702" y="60962"/>
                </a:lnTo>
                <a:lnTo>
                  <a:pt x="4194702" y="304798"/>
                </a:lnTo>
                <a:lnTo>
                  <a:pt x="4189910" y="328527"/>
                </a:lnTo>
                <a:lnTo>
                  <a:pt x="4176843" y="347904"/>
                </a:lnTo>
                <a:lnTo>
                  <a:pt x="4157463" y="360969"/>
                </a:lnTo>
                <a:lnTo>
                  <a:pt x="4133732" y="365760"/>
                </a:lnTo>
                <a:lnTo>
                  <a:pt x="60961" y="365760"/>
                </a:lnTo>
                <a:lnTo>
                  <a:pt x="37232" y="360969"/>
                </a:lnTo>
                <a:lnTo>
                  <a:pt x="17855" y="347904"/>
                </a:lnTo>
                <a:lnTo>
                  <a:pt x="4790" y="328527"/>
                </a:lnTo>
                <a:lnTo>
                  <a:pt x="0" y="304798"/>
                </a:lnTo>
                <a:lnTo>
                  <a:pt x="0" y="60962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80034" y="4605783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87247" y="4605783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94473" y="4605783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01686" y="4605783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69122" y="4604983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76335" y="4604983"/>
            <a:ext cx="157194" cy="1653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83548" y="4604983"/>
            <a:ext cx="157194" cy="1653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90762" y="4604983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2133" y="4604983"/>
            <a:ext cx="157194" cy="1653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49358" y="4604983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56572" y="4604983"/>
            <a:ext cx="157194" cy="1653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763785" y="4604983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68187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03707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46" y="54127"/>
                </a:moveTo>
                <a:lnTo>
                  <a:pt x="45796" y="54127"/>
                </a:lnTo>
                <a:lnTo>
                  <a:pt x="45796" y="733524"/>
                </a:lnTo>
                <a:lnTo>
                  <a:pt x="64846" y="733524"/>
                </a:lnTo>
                <a:lnTo>
                  <a:pt x="64846" y="54127"/>
                </a:lnTo>
                <a:close/>
              </a:path>
              <a:path w="111125" h="734060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73406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415326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69756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9639" y="4686374"/>
            <a:ext cx="2470455" cy="2948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876692" y="5566188"/>
            <a:ext cx="2254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5" dirty="0">
                <a:latin typeface="Trebuchet MS"/>
                <a:cs typeface="Trebuchet MS"/>
              </a:rPr>
              <a:t>words </a:t>
            </a:r>
            <a:r>
              <a:rPr spc="-250" dirty="0">
                <a:latin typeface="Trebuchet MS"/>
                <a:cs typeface="Trebuchet MS"/>
              </a:rPr>
              <a:t>/ </a:t>
            </a:r>
            <a:r>
              <a:rPr spc="-65" dirty="0">
                <a:latin typeface="Trebuchet MS"/>
                <a:cs typeface="Trebuchet MS"/>
              </a:rPr>
              <a:t>one-hot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vectors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02947" y="5915201"/>
            <a:ext cx="441133" cy="3200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19196" y="5915201"/>
            <a:ext cx="424722" cy="3200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34604" y="5915201"/>
            <a:ext cx="440475" cy="3200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32574" y="5915201"/>
            <a:ext cx="467593" cy="3200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96640" y="5936036"/>
            <a:ext cx="2069212" cy="2780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89139" y="3746944"/>
            <a:ext cx="111125" cy="764540"/>
          </a:xfrm>
          <a:custGeom>
            <a:avLst/>
            <a:gdLst/>
            <a:ahLst/>
            <a:cxnLst/>
            <a:rect l="l" t="t" r="r" b="b"/>
            <a:pathLst>
              <a:path w="111125" h="764539">
                <a:moveTo>
                  <a:pt x="86950" y="54102"/>
                </a:moveTo>
                <a:lnTo>
                  <a:pt x="45923" y="54102"/>
                </a:lnTo>
                <a:lnTo>
                  <a:pt x="43903" y="764095"/>
                </a:lnTo>
                <a:lnTo>
                  <a:pt x="62953" y="764146"/>
                </a:lnTo>
                <a:lnTo>
                  <a:pt x="64973" y="54165"/>
                </a:lnTo>
                <a:lnTo>
                  <a:pt x="86987" y="54165"/>
                </a:lnTo>
                <a:close/>
              </a:path>
              <a:path w="111125" h="764539">
                <a:moveTo>
                  <a:pt x="86987" y="54165"/>
                </a:moveTo>
                <a:lnTo>
                  <a:pt x="64973" y="54165"/>
                </a:lnTo>
                <a:lnTo>
                  <a:pt x="94183" y="104559"/>
                </a:lnTo>
                <a:lnTo>
                  <a:pt x="99999" y="106108"/>
                </a:lnTo>
                <a:lnTo>
                  <a:pt x="109105" y="100825"/>
                </a:lnTo>
                <a:lnTo>
                  <a:pt x="110655" y="95008"/>
                </a:lnTo>
                <a:lnTo>
                  <a:pt x="86987" y="54165"/>
                </a:lnTo>
                <a:close/>
              </a:path>
              <a:path w="111125" h="764539">
                <a:moveTo>
                  <a:pt x="55600" y="0"/>
                </a:moveTo>
                <a:lnTo>
                  <a:pt x="0" y="94691"/>
                </a:lnTo>
                <a:lnTo>
                  <a:pt x="1524" y="100520"/>
                </a:lnTo>
                <a:lnTo>
                  <a:pt x="10591" y="105854"/>
                </a:lnTo>
                <a:lnTo>
                  <a:pt x="16433" y="104330"/>
                </a:lnTo>
                <a:lnTo>
                  <a:pt x="45923" y="54102"/>
                </a:lnTo>
                <a:lnTo>
                  <a:pt x="86950" y="54102"/>
                </a:lnTo>
                <a:lnTo>
                  <a:pt x="556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22084" y="3475941"/>
            <a:ext cx="157194" cy="1653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29234" y="3475941"/>
            <a:ext cx="157194" cy="1653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36384" y="3475941"/>
            <a:ext cx="157194" cy="1653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43533" y="3475941"/>
            <a:ext cx="157194" cy="1653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33768" y="3381222"/>
            <a:ext cx="2622550" cy="365760"/>
          </a:xfrm>
          <a:custGeom>
            <a:avLst/>
            <a:gdLst/>
            <a:ahLst/>
            <a:cxnLst/>
            <a:rect l="l" t="t" r="r" b="b"/>
            <a:pathLst>
              <a:path w="2622550" h="365760">
                <a:moveTo>
                  <a:pt x="0" y="60961"/>
                </a:move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0" y="0"/>
                </a:lnTo>
                <a:lnTo>
                  <a:pt x="2560981" y="0"/>
                </a:lnTo>
                <a:lnTo>
                  <a:pt x="2584712" y="4790"/>
                </a:lnTo>
                <a:lnTo>
                  <a:pt x="2604092" y="17855"/>
                </a:lnTo>
                <a:lnTo>
                  <a:pt x="2617159" y="37232"/>
                </a:lnTo>
                <a:lnTo>
                  <a:pt x="2621951" y="60961"/>
                </a:lnTo>
                <a:lnTo>
                  <a:pt x="2621951" y="304799"/>
                </a:lnTo>
                <a:lnTo>
                  <a:pt x="2617159" y="328528"/>
                </a:lnTo>
                <a:lnTo>
                  <a:pt x="2604092" y="347905"/>
                </a:lnTo>
                <a:lnTo>
                  <a:pt x="2584712" y="360969"/>
                </a:lnTo>
                <a:lnTo>
                  <a:pt x="2560981" y="365760"/>
                </a:lnTo>
                <a:lnTo>
                  <a:pt x="60960" y="365760"/>
                </a:lnTo>
                <a:lnTo>
                  <a:pt x="37232" y="360969"/>
                </a:lnTo>
                <a:lnTo>
                  <a:pt x="17855" y="347905"/>
                </a:lnTo>
                <a:lnTo>
                  <a:pt x="4790" y="328528"/>
                </a:lnTo>
                <a:lnTo>
                  <a:pt x="0" y="304799"/>
                </a:lnTo>
                <a:lnTo>
                  <a:pt x="0" y="60961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50683" y="3475941"/>
            <a:ext cx="157194" cy="1653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57833" y="3475941"/>
            <a:ext cx="157194" cy="1653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64982" y="3475941"/>
            <a:ext cx="157194" cy="1653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172132" y="3475941"/>
            <a:ext cx="157194" cy="16535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79282" y="3475941"/>
            <a:ext cx="157194" cy="16535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586431" y="3475941"/>
            <a:ext cx="157194" cy="1653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793581" y="3475941"/>
            <a:ext cx="157194" cy="1653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00731" y="3475941"/>
            <a:ext cx="157194" cy="16535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910778" y="3245370"/>
            <a:ext cx="1179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A4001D"/>
                </a:solidFill>
                <a:latin typeface="Trebuchet MS"/>
                <a:cs typeface="Trebuchet MS"/>
              </a:rPr>
              <a:t>hidden</a:t>
            </a:r>
            <a:r>
              <a:rPr spc="-200" dirty="0">
                <a:solidFill>
                  <a:srgbClr val="A4001D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A4001D"/>
                </a:solidFill>
                <a:latin typeface="Trebuchet MS"/>
                <a:cs typeface="Trebuchet MS"/>
              </a:rPr>
              <a:t>layer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832037" y="3516793"/>
            <a:ext cx="2103120" cy="37851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75372" y="4009186"/>
            <a:ext cx="344423" cy="2702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52513" y="2379750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1"/>
                </a:moveTo>
                <a:lnTo>
                  <a:pt x="2099981" y="0"/>
                </a:lnTo>
              </a:path>
            </a:pathLst>
          </a:custGeom>
          <a:ln w="19050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46315" y="2291404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46315" y="2291397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89012" y="1673225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705675"/>
                </a:moveTo>
                <a:lnTo>
                  <a:pt x="143183" y="705675"/>
                </a:lnTo>
                <a:lnTo>
                  <a:pt x="143183" y="0"/>
                </a:lnTo>
                <a:lnTo>
                  <a:pt x="0" y="0"/>
                </a:lnTo>
                <a:lnTo>
                  <a:pt x="0" y="7056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89012" y="1673225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0"/>
                </a:moveTo>
                <a:lnTo>
                  <a:pt x="143184" y="0"/>
                </a:lnTo>
                <a:lnTo>
                  <a:pt x="143184" y="705676"/>
                </a:lnTo>
                <a:lnTo>
                  <a:pt x="0" y="7056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431709" y="2196445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182454"/>
                </a:moveTo>
                <a:lnTo>
                  <a:pt x="143183" y="182454"/>
                </a:lnTo>
                <a:lnTo>
                  <a:pt x="143183" y="0"/>
                </a:lnTo>
                <a:lnTo>
                  <a:pt x="0" y="0"/>
                </a:lnTo>
                <a:lnTo>
                  <a:pt x="0" y="18245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31709" y="2196439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0"/>
                </a:moveTo>
                <a:lnTo>
                  <a:pt x="143184" y="0"/>
                </a:lnTo>
                <a:lnTo>
                  <a:pt x="143184" y="182455"/>
                </a:lnTo>
                <a:lnTo>
                  <a:pt x="0" y="1824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74407" y="2088193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10" h="290830">
                <a:moveTo>
                  <a:pt x="0" y="290706"/>
                </a:moveTo>
                <a:lnTo>
                  <a:pt x="143183" y="290706"/>
                </a:lnTo>
                <a:lnTo>
                  <a:pt x="143183" y="0"/>
                </a:lnTo>
                <a:lnTo>
                  <a:pt x="0" y="0"/>
                </a:lnTo>
                <a:lnTo>
                  <a:pt x="0" y="29070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74407" y="2088197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10" h="290830">
                <a:moveTo>
                  <a:pt x="0" y="0"/>
                </a:moveTo>
                <a:lnTo>
                  <a:pt x="143184" y="0"/>
                </a:lnTo>
                <a:lnTo>
                  <a:pt x="143184" y="290707"/>
                </a:lnTo>
                <a:lnTo>
                  <a:pt x="0" y="29070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17104" y="2291404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17104" y="2291397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859801" y="2064371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10" h="314960">
                <a:moveTo>
                  <a:pt x="0" y="314529"/>
                </a:moveTo>
                <a:lnTo>
                  <a:pt x="143183" y="314529"/>
                </a:lnTo>
                <a:lnTo>
                  <a:pt x="143183" y="0"/>
                </a:lnTo>
                <a:lnTo>
                  <a:pt x="0" y="0"/>
                </a:lnTo>
                <a:lnTo>
                  <a:pt x="0" y="31452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859801" y="2064372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10" h="314960">
                <a:moveTo>
                  <a:pt x="0" y="0"/>
                </a:moveTo>
                <a:lnTo>
                  <a:pt x="143184" y="0"/>
                </a:lnTo>
                <a:lnTo>
                  <a:pt x="143184" y="314529"/>
                </a:lnTo>
                <a:lnTo>
                  <a:pt x="0" y="314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02498" y="2088192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8"/>
                </a:moveTo>
                <a:lnTo>
                  <a:pt x="143183" y="290708"/>
                </a:lnTo>
                <a:lnTo>
                  <a:pt x="143183" y="0"/>
                </a:lnTo>
                <a:lnTo>
                  <a:pt x="0" y="0"/>
                </a:lnTo>
                <a:lnTo>
                  <a:pt x="0" y="2907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02498" y="2088197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8"/>
                </a:lnTo>
                <a:lnTo>
                  <a:pt x="0" y="2907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45195" y="1849207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529694"/>
                </a:moveTo>
                <a:lnTo>
                  <a:pt x="143183" y="529694"/>
                </a:lnTo>
                <a:lnTo>
                  <a:pt x="143183" y="0"/>
                </a:lnTo>
                <a:lnTo>
                  <a:pt x="0" y="0"/>
                </a:lnTo>
                <a:lnTo>
                  <a:pt x="0" y="52969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45195" y="1849209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0"/>
                </a:moveTo>
                <a:lnTo>
                  <a:pt x="143184" y="0"/>
                </a:lnTo>
                <a:lnTo>
                  <a:pt x="143184" y="529694"/>
                </a:lnTo>
                <a:lnTo>
                  <a:pt x="0" y="5296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83130" y="2136013"/>
            <a:ext cx="295406" cy="2476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73287" y="2057370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30"/>
                </a:moveTo>
                <a:lnTo>
                  <a:pt x="143183" y="321530"/>
                </a:lnTo>
                <a:lnTo>
                  <a:pt x="143183" y="0"/>
                </a:lnTo>
                <a:lnTo>
                  <a:pt x="0" y="0"/>
                </a:lnTo>
                <a:lnTo>
                  <a:pt x="0" y="32153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573287" y="2057362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0"/>
                </a:moveTo>
                <a:lnTo>
                  <a:pt x="143184" y="0"/>
                </a:lnTo>
                <a:lnTo>
                  <a:pt x="143184" y="321531"/>
                </a:lnTo>
                <a:lnTo>
                  <a:pt x="0" y="3215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715984" y="2350945"/>
            <a:ext cx="143510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183" y="0"/>
                </a:lnTo>
              </a:path>
            </a:pathLst>
          </a:custGeom>
          <a:ln w="5591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715984" y="2322983"/>
            <a:ext cx="143510" cy="56515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0"/>
                </a:moveTo>
                <a:lnTo>
                  <a:pt x="143184" y="0"/>
                </a:lnTo>
                <a:lnTo>
                  <a:pt x="143184" y="55911"/>
                </a:lnTo>
                <a:lnTo>
                  <a:pt x="0" y="559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146315" y="2426538"/>
            <a:ext cx="1713230" cy="7620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693799" y="47625"/>
                </a:lnTo>
                <a:lnTo>
                  <a:pt x="1712849" y="38100"/>
                </a:lnTo>
                <a:lnTo>
                  <a:pt x="1693799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713229" h="76200">
                <a:moveTo>
                  <a:pt x="1693799" y="47625"/>
                </a:moveTo>
                <a:lnTo>
                  <a:pt x="1636649" y="47625"/>
                </a:lnTo>
                <a:lnTo>
                  <a:pt x="1636649" y="76200"/>
                </a:lnTo>
                <a:lnTo>
                  <a:pt x="1693799" y="47625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28575"/>
                </a:lnTo>
                <a:lnTo>
                  <a:pt x="1693799" y="28575"/>
                </a:lnTo>
                <a:lnTo>
                  <a:pt x="1636649" y="0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7154126" y="2448801"/>
            <a:ext cx="111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65" dirty="0">
                <a:solidFill>
                  <a:srgbClr val="177245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659863" y="2452586"/>
            <a:ext cx="279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95" dirty="0">
                <a:solidFill>
                  <a:srgbClr val="177245"/>
                </a:solidFill>
                <a:latin typeface="Trebuchet MS"/>
                <a:cs typeface="Trebuchet MS"/>
              </a:rPr>
              <a:t>z</a:t>
            </a:r>
            <a:r>
              <a:rPr sz="1400" spc="-7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spc="-1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889418" y="2596857"/>
            <a:ext cx="111125" cy="784860"/>
          </a:xfrm>
          <a:custGeom>
            <a:avLst/>
            <a:gdLst/>
            <a:ahLst/>
            <a:cxnLst/>
            <a:rect l="l" t="t" r="r" b="b"/>
            <a:pathLst>
              <a:path w="111125" h="784860">
                <a:moveTo>
                  <a:pt x="64846" y="54127"/>
                </a:moveTo>
                <a:lnTo>
                  <a:pt x="45796" y="54127"/>
                </a:lnTo>
                <a:lnTo>
                  <a:pt x="45796" y="784364"/>
                </a:lnTo>
                <a:lnTo>
                  <a:pt x="64846" y="784364"/>
                </a:lnTo>
                <a:lnTo>
                  <a:pt x="64846" y="54127"/>
                </a:lnTo>
                <a:close/>
              </a:path>
              <a:path w="111125" h="784860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78486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1861374" y="1725028"/>
            <a:ext cx="1790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177245"/>
                </a:solidFill>
                <a:latin typeface="Trebuchet MS"/>
                <a:cs typeface="Trebuchet MS"/>
              </a:rPr>
              <a:t>output</a:t>
            </a:r>
            <a:r>
              <a:rPr spc="-185" dirty="0">
                <a:solidFill>
                  <a:srgbClr val="177245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177245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1861297" y="2101296"/>
            <a:ext cx="3297818" cy="30637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997367" y="2869539"/>
            <a:ext cx="237238" cy="24177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2">
            <a:extLst>
              <a:ext uri="{FF2B5EF4-FFF2-40B4-BE49-F238E27FC236}">
                <a16:creationId xmlns:a16="http://schemas.microsoft.com/office/drawing/2014/main" id="{DADAEF35-0AEE-4D7A-8F4B-B6DCB32B14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827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/>
              <a:t>A </a:t>
            </a:r>
            <a:r>
              <a:rPr spc="-170" dirty="0"/>
              <a:t>fixed-window </a:t>
            </a:r>
            <a:r>
              <a:rPr spc="-190" dirty="0"/>
              <a:t>neural </a:t>
            </a:r>
            <a:r>
              <a:rPr spc="-185" dirty="0"/>
              <a:t>Language</a:t>
            </a:r>
            <a:r>
              <a:rPr spc="-540" dirty="0"/>
              <a:t> </a:t>
            </a:r>
            <a:r>
              <a:rPr spc="-45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829122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59207" y="5630631"/>
            <a:ext cx="160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815" algn="l"/>
              </a:tabLst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1411" y="5630631"/>
            <a:ext cx="71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4921" y="5630631"/>
            <a:ext cx="459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6307" y="1143444"/>
            <a:ext cx="4470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b</a:t>
            </a:r>
            <a:r>
              <a:rPr sz="1400" i="1" spc="-60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85" dirty="0">
                <a:solidFill>
                  <a:srgbClr val="177245"/>
                </a:solidFill>
                <a:latin typeface="Trebuchet MS"/>
                <a:cs typeface="Trebuchet MS"/>
              </a:rPr>
              <a:t>k</a:t>
            </a:r>
            <a:r>
              <a:rPr sz="1400" i="1" spc="-25" dirty="0">
                <a:solidFill>
                  <a:srgbClr val="177245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36789" y="1332547"/>
            <a:ext cx="5594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70" dirty="0">
                <a:solidFill>
                  <a:srgbClr val="177245"/>
                </a:solidFill>
                <a:latin typeface="Trebuchet MS"/>
                <a:cs typeface="Trebuchet MS"/>
              </a:rPr>
              <a:t>laptops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22388" y="1384287"/>
            <a:ext cx="76200" cy="289560"/>
          </a:xfrm>
          <a:custGeom>
            <a:avLst/>
            <a:gdLst/>
            <a:ahLst/>
            <a:cxnLst/>
            <a:rect l="l" t="t" r="r" b="b"/>
            <a:pathLst>
              <a:path w="76200" h="289560">
                <a:moveTo>
                  <a:pt x="42519" y="0"/>
                </a:moveTo>
                <a:lnTo>
                  <a:pt x="33007" y="12"/>
                </a:lnTo>
                <a:lnTo>
                  <a:pt x="33337" y="212737"/>
                </a:lnTo>
                <a:lnTo>
                  <a:pt x="0" y="212801"/>
                </a:lnTo>
                <a:lnTo>
                  <a:pt x="38214" y="288937"/>
                </a:lnTo>
                <a:lnTo>
                  <a:pt x="76174" y="212725"/>
                </a:lnTo>
                <a:lnTo>
                  <a:pt x="42862" y="212725"/>
                </a:lnTo>
                <a:lnTo>
                  <a:pt x="42519" y="0"/>
                </a:lnTo>
                <a:close/>
              </a:path>
              <a:path w="76200" h="289560">
                <a:moveTo>
                  <a:pt x="76200" y="212674"/>
                </a:moveTo>
                <a:lnTo>
                  <a:pt x="42862" y="212725"/>
                </a:lnTo>
                <a:lnTo>
                  <a:pt x="76174" y="212725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8686" y="1620000"/>
            <a:ext cx="76200" cy="229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89139" y="3746944"/>
            <a:ext cx="111125" cy="764540"/>
          </a:xfrm>
          <a:custGeom>
            <a:avLst/>
            <a:gdLst/>
            <a:ahLst/>
            <a:cxnLst/>
            <a:rect l="l" t="t" r="r" b="b"/>
            <a:pathLst>
              <a:path w="111125" h="764539">
                <a:moveTo>
                  <a:pt x="86950" y="54102"/>
                </a:moveTo>
                <a:lnTo>
                  <a:pt x="45923" y="54102"/>
                </a:lnTo>
                <a:lnTo>
                  <a:pt x="43903" y="764095"/>
                </a:lnTo>
                <a:lnTo>
                  <a:pt x="62953" y="764146"/>
                </a:lnTo>
                <a:lnTo>
                  <a:pt x="64973" y="54165"/>
                </a:lnTo>
                <a:lnTo>
                  <a:pt x="86987" y="54165"/>
                </a:lnTo>
                <a:close/>
              </a:path>
              <a:path w="111125" h="764539">
                <a:moveTo>
                  <a:pt x="86987" y="54165"/>
                </a:moveTo>
                <a:lnTo>
                  <a:pt x="64973" y="54165"/>
                </a:lnTo>
                <a:lnTo>
                  <a:pt x="94183" y="104559"/>
                </a:lnTo>
                <a:lnTo>
                  <a:pt x="99999" y="106108"/>
                </a:lnTo>
                <a:lnTo>
                  <a:pt x="109105" y="100825"/>
                </a:lnTo>
                <a:lnTo>
                  <a:pt x="110655" y="95008"/>
                </a:lnTo>
                <a:lnTo>
                  <a:pt x="86987" y="54165"/>
                </a:lnTo>
                <a:close/>
              </a:path>
              <a:path w="111125" h="764539">
                <a:moveTo>
                  <a:pt x="55600" y="0"/>
                </a:moveTo>
                <a:lnTo>
                  <a:pt x="0" y="94691"/>
                </a:lnTo>
                <a:lnTo>
                  <a:pt x="1524" y="100520"/>
                </a:lnTo>
                <a:lnTo>
                  <a:pt x="10591" y="105854"/>
                </a:lnTo>
                <a:lnTo>
                  <a:pt x="16433" y="104330"/>
                </a:lnTo>
                <a:lnTo>
                  <a:pt x="45923" y="54102"/>
                </a:lnTo>
                <a:lnTo>
                  <a:pt x="86950" y="54102"/>
                </a:lnTo>
                <a:lnTo>
                  <a:pt x="55600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22084" y="3475941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29234" y="3475941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36384" y="3475941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43533" y="3475941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33768" y="3381222"/>
            <a:ext cx="2622550" cy="365760"/>
          </a:xfrm>
          <a:custGeom>
            <a:avLst/>
            <a:gdLst/>
            <a:ahLst/>
            <a:cxnLst/>
            <a:rect l="l" t="t" r="r" b="b"/>
            <a:pathLst>
              <a:path w="2622550" h="365760">
                <a:moveTo>
                  <a:pt x="0" y="60961"/>
                </a:move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0" y="0"/>
                </a:lnTo>
                <a:lnTo>
                  <a:pt x="2560981" y="0"/>
                </a:lnTo>
                <a:lnTo>
                  <a:pt x="2584712" y="4790"/>
                </a:lnTo>
                <a:lnTo>
                  <a:pt x="2604092" y="17855"/>
                </a:lnTo>
                <a:lnTo>
                  <a:pt x="2617159" y="37232"/>
                </a:lnTo>
                <a:lnTo>
                  <a:pt x="2621951" y="60961"/>
                </a:lnTo>
                <a:lnTo>
                  <a:pt x="2621951" y="304799"/>
                </a:lnTo>
                <a:lnTo>
                  <a:pt x="2617159" y="328528"/>
                </a:lnTo>
                <a:lnTo>
                  <a:pt x="2604092" y="347905"/>
                </a:lnTo>
                <a:lnTo>
                  <a:pt x="2584712" y="360969"/>
                </a:lnTo>
                <a:lnTo>
                  <a:pt x="2560981" y="365760"/>
                </a:lnTo>
                <a:lnTo>
                  <a:pt x="60960" y="365760"/>
                </a:lnTo>
                <a:lnTo>
                  <a:pt x="37232" y="360969"/>
                </a:lnTo>
                <a:lnTo>
                  <a:pt x="17855" y="347905"/>
                </a:lnTo>
                <a:lnTo>
                  <a:pt x="4790" y="328528"/>
                </a:lnTo>
                <a:lnTo>
                  <a:pt x="0" y="304799"/>
                </a:lnTo>
                <a:lnTo>
                  <a:pt x="0" y="60961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50683" y="3475941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57833" y="3475941"/>
            <a:ext cx="157194" cy="1653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64982" y="3475941"/>
            <a:ext cx="157194" cy="165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72132" y="3475941"/>
            <a:ext cx="157194" cy="1653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79282" y="3475941"/>
            <a:ext cx="157194" cy="1653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86431" y="3475941"/>
            <a:ext cx="157194" cy="165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93581" y="3475941"/>
            <a:ext cx="157194" cy="1653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00731" y="3475941"/>
            <a:ext cx="157194" cy="1653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52513" y="2379750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1"/>
                </a:moveTo>
                <a:lnTo>
                  <a:pt x="2099981" y="0"/>
                </a:lnTo>
              </a:path>
            </a:pathLst>
          </a:custGeom>
          <a:ln w="19050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146315" y="2291404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46315" y="2291397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89012" y="1673225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705675"/>
                </a:moveTo>
                <a:lnTo>
                  <a:pt x="143183" y="705675"/>
                </a:lnTo>
                <a:lnTo>
                  <a:pt x="143183" y="0"/>
                </a:lnTo>
                <a:lnTo>
                  <a:pt x="0" y="0"/>
                </a:lnTo>
                <a:lnTo>
                  <a:pt x="0" y="7056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89012" y="1673225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10" h="706119">
                <a:moveTo>
                  <a:pt x="0" y="0"/>
                </a:moveTo>
                <a:lnTo>
                  <a:pt x="143184" y="0"/>
                </a:lnTo>
                <a:lnTo>
                  <a:pt x="143184" y="705676"/>
                </a:lnTo>
                <a:lnTo>
                  <a:pt x="0" y="7056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31709" y="2196445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182454"/>
                </a:moveTo>
                <a:lnTo>
                  <a:pt x="143183" y="182454"/>
                </a:lnTo>
                <a:lnTo>
                  <a:pt x="143183" y="0"/>
                </a:lnTo>
                <a:lnTo>
                  <a:pt x="0" y="0"/>
                </a:lnTo>
                <a:lnTo>
                  <a:pt x="0" y="18245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31709" y="2196439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10" h="182880">
                <a:moveTo>
                  <a:pt x="0" y="0"/>
                </a:moveTo>
                <a:lnTo>
                  <a:pt x="143184" y="0"/>
                </a:lnTo>
                <a:lnTo>
                  <a:pt x="143184" y="182455"/>
                </a:lnTo>
                <a:lnTo>
                  <a:pt x="0" y="1824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74407" y="2088193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10" h="290830">
                <a:moveTo>
                  <a:pt x="0" y="290706"/>
                </a:moveTo>
                <a:lnTo>
                  <a:pt x="143183" y="290706"/>
                </a:lnTo>
                <a:lnTo>
                  <a:pt x="143183" y="0"/>
                </a:lnTo>
                <a:lnTo>
                  <a:pt x="0" y="0"/>
                </a:lnTo>
                <a:lnTo>
                  <a:pt x="0" y="29070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74407" y="2088197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10" h="290830">
                <a:moveTo>
                  <a:pt x="0" y="0"/>
                </a:moveTo>
                <a:lnTo>
                  <a:pt x="143184" y="0"/>
                </a:lnTo>
                <a:lnTo>
                  <a:pt x="143184" y="290707"/>
                </a:lnTo>
                <a:lnTo>
                  <a:pt x="0" y="29070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17104" y="2291404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17104" y="2291397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10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59801" y="2064371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10" h="314960">
                <a:moveTo>
                  <a:pt x="0" y="314529"/>
                </a:moveTo>
                <a:lnTo>
                  <a:pt x="143183" y="314529"/>
                </a:lnTo>
                <a:lnTo>
                  <a:pt x="143183" y="0"/>
                </a:lnTo>
                <a:lnTo>
                  <a:pt x="0" y="0"/>
                </a:lnTo>
                <a:lnTo>
                  <a:pt x="0" y="31452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59801" y="2064372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10" h="314960">
                <a:moveTo>
                  <a:pt x="0" y="0"/>
                </a:moveTo>
                <a:lnTo>
                  <a:pt x="143184" y="0"/>
                </a:lnTo>
                <a:lnTo>
                  <a:pt x="143184" y="314529"/>
                </a:lnTo>
                <a:lnTo>
                  <a:pt x="0" y="314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002498" y="2088192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8"/>
                </a:moveTo>
                <a:lnTo>
                  <a:pt x="143183" y="290708"/>
                </a:lnTo>
                <a:lnTo>
                  <a:pt x="143183" y="0"/>
                </a:lnTo>
                <a:lnTo>
                  <a:pt x="0" y="0"/>
                </a:lnTo>
                <a:lnTo>
                  <a:pt x="0" y="2907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02498" y="2088197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8"/>
                </a:lnTo>
                <a:lnTo>
                  <a:pt x="0" y="2907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45195" y="1849207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529694"/>
                </a:moveTo>
                <a:lnTo>
                  <a:pt x="143183" y="529694"/>
                </a:lnTo>
                <a:lnTo>
                  <a:pt x="143183" y="0"/>
                </a:lnTo>
                <a:lnTo>
                  <a:pt x="0" y="0"/>
                </a:lnTo>
                <a:lnTo>
                  <a:pt x="0" y="52969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45195" y="1849209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0"/>
                </a:moveTo>
                <a:lnTo>
                  <a:pt x="143184" y="0"/>
                </a:lnTo>
                <a:lnTo>
                  <a:pt x="143184" y="529694"/>
                </a:lnTo>
                <a:lnTo>
                  <a:pt x="0" y="5296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283130" y="2136013"/>
            <a:ext cx="295406" cy="2476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573287" y="2057370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30"/>
                </a:moveTo>
                <a:lnTo>
                  <a:pt x="143183" y="321530"/>
                </a:lnTo>
                <a:lnTo>
                  <a:pt x="143183" y="0"/>
                </a:lnTo>
                <a:lnTo>
                  <a:pt x="0" y="0"/>
                </a:lnTo>
                <a:lnTo>
                  <a:pt x="0" y="32153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573287" y="2057362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0"/>
                </a:moveTo>
                <a:lnTo>
                  <a:pt x="143184" y="0"/>
                </a:lnTo>
                <a:lnTo>
                  <a:pt x="143184" y="321531"/>
                </a:lnTo>
                <a:lnTo>
                  <a:pt x="0" y="3215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15984" y="2350945"/>
            <a:ext cx="143510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183" y="0"/>
                </a:lnTo>
              </a:path>
            </a:pathLst>
          </a:custGeom>
          <a:ln w="5591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715984" y="2322983"/>
            <a:ext cx="143510" cy="56515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0"/>
                </a:moveTo>
                <a:lnTo>
                  <a:pt x="143184" y="0"/>
                </a:lnTo>
                <a:lnTo>
                  <a:pt x="143184" y="55911"/>
                </a:lnTo>
                <a:lnTo>
                  <a:pt x="0" y="559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46315" y="2426538"/>
            <a:ext cx="1713230" cy="7620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693799" y="47625"/>
                </a:lnTo>
                <a:lnTo>
                  <a:pt x="1712849" y="38100"/>
                </a:lnTo>
                <a:lnTo>
                  <a:pt x="1693799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713229" h="76200">
                <a:moveTo>
                  <a:pt x="1693799" y="47625"/>
                </a:moveTo>
                <a:lnTo>
                  <a:pt x="1636649" y="47625"/>
                </a:lnTo>
                <a:lnTo>
                  <a:pt x="1636649" y="76200"/>
                </a:lnTo>
                <a:lnTo>
                  <a:pt x="1693799" y="47625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28575"/>
                </a:lnTo>
                <a:lnTo>
                  <a:pt x="1693799" y="28575"/>
                </a:lnTo>
                <a:lnTo>
                  <a:pt x="1636649" y="0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154126" y="2448801"/>
            <a:ext cx="111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65" dirty="0">
                <a:solidFill>
                  <a:srgbClr val="177245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659863" y="2452586"/>
            <a:ext cx="279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95" dirty="0">
                <a:solidFill>
                  <a:srgbClr val="177245"/>
                </a:solidFill>
                <a:latin typeface="Trebuchet MS"/>
                <a:cs typeface="Trebuchet MS"/>
              </a:rPr>
              <a:t>z</a:t>
            </a:r>
            <a:r>
              <a:rPr sz="1400" spc="-7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spc="-1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89418" y="2596857"/>
            <a:ext cx="111125" cy="784860"/>
          </a:xfrm>
          <a:custGeom>
            <a:avLst/>
            <a:gdLst/>
            <a:ahLst/>
            <a:cxnLst/>
            <a:rect l="l" t="t" r="r" b="b"/>
            <a:pathLst>
              <a:path w="111125" h="784860">
                <a:moveTo>
                  <a:pt x="64846" y="54127"/>
                </a:moveTo>
                <a:lnTo>
                  <a:pt x="45796" y="54127"/>
                </a:lnTo>
                <a:lnTo>
                  <a:pt x="45796" y="784364"/>
                </a:lnTo>
                <a:lnTo>
                  <a:pt x="64846" y="784364"/>
                </a:lnTo>
                <a:lnTo>
                  <a:pt x="64846" y="54127"/>
                </a:lnTo>
                <a:close/>
              </a:path>
              <a:path w="111125" h="784860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78486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33528" y="4605783"/>
            <a:ext cx="157194" cy="1653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40742" y="4605783"/>
            <a:ext cx="157194" cy="1653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47955" y="4605783"/>
            <a:ext cx="157194" cy="1653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55168" y="4605783"/>
            <a:ext cx="157194" cy="1653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45212" y="4511065"/>
            <a:ext cx="4194810" cy="365760"/>
          </a:xfrm>
          <a:custGeom>
            <a:avLst/>
            <a:gdLst/>
            <a:ahLst/>
            <a:cxnLst/>
            <a:rect l="l" t="t" r="r" b="b"/>
            <a:pathLst>
              <a:path w="4194809" h="365760">
                <a:moveTo>
                  <a:pt x="0" y="60962"/>
                </a:moveTo>
                <a:lnTo>
                  <a:pt x="4790" y="37233"/>
                </a:lnTo>
                <a:lnTo>
                  <a:pt x="17855" y="17855"/>
                </a:lnTo>
                <a:lnTo>
                  <a:pt x="37232" y="4790"/>
                </a:lnTo>
                <a:lnTo>
                  <a:pt x="60961" y="0"/>
                </a:lnTo>
                <a:lnTo>
                  <a:pt x="4133732" y="0"/>
                </a:lnTo>
                <a:lnTo>
                  <a:pt x="4157463" y="4790"/>
                </a:lnTo>
                <a:lnTo>
                  <a:pt x="4176843" y="17855"/>
                </a:lnTo>
                <a:lnTo>
                  <a:pt x="4189910" y="37233"/>
                </a:lnTo>
                <a:lnTo>
                  <a:pt x="4194702" y="60962"/>
                </a:lnTo>
                <a:lnTo>
                  <a:pt x="4194702" y="304798"/>
                </a:lnTo>
                <a:lnTo>
                  <a:pt x="4189910" y="328527"/>
                </a:lnTo>
                <a:lnTo>
                  <a:pt x="4176843" y="347904"/>
                </a:lnTo>
                <a:lnTo>
                  <a:pt x="4157463" y="360969"/>
                </a:lnTo>
                <a:lnTo>
                  <a:pt x="4133732" y="365760"/>
                </a:lnTo>
                <a:lnTo>
                  <a:pt x="60961" y="365760"/>
                </a:lnTo>
                <a:lnTo>
                  <a:pt x="37232" y="360969"/>
                </a:lnTo>
                <a:lnTo>
                  <a:pt x="17855" y="347904"/>
                </a:lnTo>
                <a:lnTo>
                  <a:pt x="4790" y="328527"/>
                </a:lnTo>
                <a:lnTo>
                  <a:pt x="0" y="304798"/>
                </a:lnTo>
                <a:lnTo>
                  <a:pt x="0" y="60962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80034" y="4605783"/>
            <a:ext cx="157194" cy="1653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87247" y="4605783"/>
            <a:ext cx="157194" cy="1653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94473" y="4605783"/>
            <a:ext cx="157194" cy="1653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01686" y="4605783"/>
            <a:ext cx="157194" cy="1653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69122" y="4604983"/>
            <a:ext cx="157194" cy="1653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76335" y="4604983"/>
            <a:ext cx="157194" cy="1653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83548" y="4604983"/>
            <a:ext cx="157194" cy="1653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90762" y="4604983"/>
            <a:ext cx="157194" cy="1653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142133" y="4604983"/>
            <a:ext cx="157194" cy="1653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349358" y="4604983"/>
            <a:ext cx="157194" cy="1653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556572" y="4604983"/>
            <a:ext cx="157194" cy="16535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763785" y="4604983"/>
            <a:ext cx="157194" cy="1653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68187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303707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46" y="54127"/>
                </a:moveTo>
                <a:lnTo>
                  <a:pt x="45796" y="54127"/>
                </a:lnTo>
                <a:lnTo>
                  <a:pt x="45796" y="733524"/>
                </a:lnTo>
                <a:lnTo>
                  <a:pt x="64846" y="733524"/>
                </a:lnTo>
                <a:lnTo>
                  <a:pt x="64846" y="54127"/>
                </a:lnTo>
                <a:close/>
              </a:path>
              <a:path w="111125" h="734060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73406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415326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469756" y="4876787"/>
            <a:ext cx="111125" cy="734060"/>
          </a:xfrm>
          <a:custGeom>
            <a:avLst/>
            <a:gdLst/>
            <a:ahLst/>
            <a:cxnLst/>
            <a:rect l="l" t="t" r="r" b="b"/>
            <a:pathLst>
              <a:path w="111125" h="734060">
                <a:moveTo>
                  <a:pt x="64858" y="54127"/>
                </a:moveTo>
                <a:lnTo>
                  <a:pt x="45808" y="54127"/>
                </a:lnTo>
                <a:lnTo>
                  <a:pt x="45808" y="733524"/>
                </a:lnTo>
                <a:lnTo>
                  <a:pt x="64858" y="733524"/>
                </a:lnTo>
                <a:lnTo>
                  <a:pt x="64858" y="54127"/>
                </a:lnTo>
                <a:close/>
              </a:path>
              <a:path w="111125" h="734060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734060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02947" y="5915201"/>
            <a:ext cx="441133" cy="3200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319196" y="5915201"/>
            <a:ext cx="424722" cy="3200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34604" y="5915201"/>
            <a:ext cx="440475" cy="3200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32574" y="5915201"/>
            <a:ext cx="467593" cy="3200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986790" y="1189165"/>
            <a:ext cx="326199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45"/>
              </a:lnSpc>
              <a:spcBef>
                <a:spcPts val="100"/>
              </a:spcBef>
            </a:pPr>
            <a:r>
              <a:rPr b="1" spc="-100" dirty="0">
                <a:solidFill>
                  <a:srgbClr val="00B050"/>
                </a:solidFill>
                <a:latin typeface="Trebuchet MS"/>
                <a:cs typeface="Trebuchet MS"/>
              </a:rPr>
              <a:t>Improvements </a:t>
            </a:r>
            <a:r>
              <a:rPr spc="-70" dirty="0">
                <a:latin typeface="Trebuchet MS"/>
                <a:cs typeface="Trebuchet MS"/>
              </a:rPr>
              <a:t>over </a:t>
            </a:r>
            <a:r>
              <a:rPr i="1" spc="-85" dirty="0">
                <a:latin typeface="Trebuchet MS"/>
                <a:cs typeface="Trebuchet MS"/>
              </a:rPr>
              <a:t>n</a:t>
            </a:r>
            <a:r>
              <a:rPr spc="-85" dirty="0">
                <a:latin typeface="Trebuchet MS"/>
                <a:cs typeface="Trebuchet MS"/>
              </a:rPr>
              <a:t>-gram</a:t>
            </a:r>
            <a:r>
              <a:rPr spc="-250" dirty="0">
                <a:latin typeface="Trebuchet MS"/>
                <a:cs typeface="Trebuchet MS"/>
              </a:rPr>
              <a:t> </a:t>
            </a:r>
            <a:r>
              <a:rPr spc="-25" dirty="0">
                <a:latin typeface="Trebuchet MS"/>
                <a:cs typeface="Trebuchet MS"/>
              </a:rPr>
              <a:t>LM:</a:t>
            </a:r>
            <a:endParaRPr>
              <a:latin typeface="Trebuchet MS"/>
              <a:cs typeface="Trebuchet MS"/>
            </a:endParaRPr>
          </a:p>
          <a:p>
            <a:pPr marL="298450" indent="-285750">
              <a:lnSpc>
                <a:spcPts val="214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5" dirty="0">
                <a:latin typeface="Trebuchet MS"/>
                <a:cs typeface="Trebuchet MS"/>
              </a:rPr>
              <a:t>No </a:t>
            </a:r>
            <a:r>
              <a:rPr spc="-80" dirty="0">
                <a:latin typeface="Trebuchet MS"/>
                <a:cs typeface="Trebuchet MS"/>
              </a:rPr>
              <a:t>sparsity</a:t>
            </a:r>
            <a:r>
              <a:rPr spc="-26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problem</a:t>
            </a:r>
            <a:endParaRPr>
              <a:latin typeface="Trebuchet MS"/>
              <a:cs typeface="Trebuchet MS"/>
            </a:endParaRPr>
          </a:p>
          <a:p>
            <a:pPr marL="298450" indent="-285750"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5" dirty="0">
                <a:latin typeface="Trebuchet MS"/>
                <a:cs typeface="Trebuchet MS"/>
              </a:rPr>
              <a:t>Model</a:t>
            </a:r>
            <a:r>
              <a:rPr spc="-380" dirty="0">
                <a:latin typeface="Trebuchet MS"/>
                <a:cs typeface="Trebuchet MS"/>
              </a:rPr>
              <a:t> </a:t>
            </a:r>
            <a:r>
              <a:rPr spc="-105" dirty="0">
                <a:latin typeface="Trebuchet MS"/>
                <a:cs typeface="Trebuchet MS"/>
              </a:rPr>
              <a:t>size </a:t>
            </a:r>
            <a:r>
              <a:rPr spc="-65" dirty="0">
                <a:latin typeface="Trebuchet MS"/>
                <a:cs typeface="Trebuchet MS"/>
              </a:rPr>
              <a:t>is </a:t>
            </a:r>
            <a:r>
              <a:rPr spc="-85" dirty="0">
                <a:latin typeface="Trebuchet MS"/>
                <a:cs typeface="Trebuchet MS"/>
              </a:rPr>
              <a:t>O(</a:t>
            </a:r>
            <a:r>
              <a:rPr i="1" spc="-85" dirty="0">
                <a:latin typeface="Trebuchet MS"/>
                <a:cs typeface="Trebuchet MS"/>
              </a:rPr>
              <a:t>n</a:t>
            </a:r>
            <a:r>
              <a:rPr spc="-85" dirty="0">
                <a:latin typeface="Trebuchet MS"/>
                <a:cs typeface="Trebuchet MS"/>
              </a:rPr>
              <a:t>) </a:t>
            </a:r>
            <a:r>
              <a:rPr spc="-60" dirty="0">
                <a:latin typeface="Trebuchet MS"/>
                <a:cs typeface="Trebuchet MS"/>
              </a:rPr>
              <a:t>not </a:t>
            </a:r>
            <a:r>
              <a:rPr spc="-95" dirty="0">
                <a:latin typeface="Trebuchet MS"/>
                <a:cs typeface="Trebuchet MS"/>
              </a:rPr>
              <a:t>O(exp(</a:t>
            </a:r>
            <a:r>
              <a:rPr i="1" spc="-95" dirty="0">
                <a:latin typeface="Trebuchet MS"/>
                <a:cs typeface="Trebuchet MS"/>
              </a:rPr>
              <a:t>n</a:t>
            </a:r>
            <a:r>
              <a:rPr spc="-95" dirty="0">
                <a:latin typeface="Trebuchet MS"/>
                <a:cs typeface="Trebuchet MS"/>
              </a:rPr>
              <a:t>))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986789" y="2285607"/>
            <a:ext cx="3117850" cy="2218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75" dirty="0">
                <a:latin typeface="Trebuchet MS"/>
                <a:cs typeface="Trebuchet MS"/>
              </a:rPr>
              <a:t>Remaining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b="1" spc="-110" dirty="0">
                <a:solidFill>
                  <a:srgbClr val="C00000"/>
                </a:solidFill>
                <a:latin typeface="Trebuchet MS"/>
                <a:cs typeface="Trebuchet MS"/>
              </a:rPr>
              <a:t>problems</a:t>
            </a:r>
            <a:r>
              <a:rPr spc="-110" dirty="0">
                <a:latin typeface="Trebuchet MS"/>
                <a:cs typeface="Trebuchet MS"/>
              </a:rPr>
              <a:t>:</a:t>
            </a:r>
            <a:endParaRPr>
              <a:latin typeface="Trebuchet MS"/>
              <a:cs typeface="Trebuchet MS"/>
            </a:endParaRPr>
          </a:p>
          <a:p>
            <a:pPr marL="298450" indent="-285750">
              <a:lnSpc>
                <a:spcPts val="2145"/>
              </a:lnSpc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110" dirty="0">
                <a:latin typeface="Trebuchet MS"/>
                <a:cs typeface="Trebuchet MS"/>
              </a:rPr>
              <a:t>Fixed </a:t>
            </a:r>
            <a:r>
              <a:rPr spc="-55" dirty="0">
                <a:latin typeface="Trebuchet MS"/>
                <a:cs typeface="Trebuchet MS"/>
              </a:rPr>
              <a:t>window </a:t>
            </a:r>
            <a:r>
              <a:rPr spc="-65" dirty="0">
                <a:latin typeface="Trebuchet MS"/>
                <a:cs typeface="Trebuchet MS"/>
              </a:rPr>
              <a:t>is </a:t>
            </a:r>
            <a:r>
              <a:rPr spc="-55" dirty="0">
                <a:solidFill>
                  <a:srgbClr val="C00000"/>
                </a:solidFill>
                <a:latin typeface="Trebuchet MS"/>
                <a:cs typeface="Trebuchet MS"/>
              </a:rPr>
              <a:t>too</a:t>
            </a:r>
            <a:r>
              <a:rPr spc="-32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C00000"/>
                </a:solidFill>
                <a:latin typeface="Trebuchet MS"/>
                <a:cs typeface="Trebuchet MS"/>
              </a:rPr>
              <a:t>small</a:t>
            </a:r>
            <a:endParaRPr>
              <a:latin typeface="Trebuchet MS"/>
              <a:cs typeface="Trebuchet MS"/>
            </a:endParaRPr>
          </a:p>
          <a:p>
            <a:pPr marL="298450" indent="-285750">
              <a:lnSpc>
                <a:spcPts val="214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80" dirty="0">
                <a:latin typeface="Trebuchet MS"/>
                <a:cs typeface="Trebuchet MS"/>
              </a:rPr>
              <a:t>Enlarging </a:t>
            </a:r>
            <a:r>
              <a:rPr spc="-55" dirty="0">
                <a:latin typeface="Trebuchet MS"/>
                <a:cs typeface="Trebuchet MS"/>
              </a:rPr>
              <a:t>window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enlarges</a:t>
            </a:r>
            <a:endParaRPr>
              <a:latin typeface="Trebuchet MS"/>
              <a:cs typeface="Trebuchet MS"/>
            </a:endParaRPr>
          </a:p>
          <a:p>
            <a:pPr marL="298450" marR="274320" indent="-285750">
              <a:spcBef>
                <a:spcPts val="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35" dirty="0">
                <a:latin typeface="Trebuchet MS"/>
                <a:cs typeface="Trebuchet MS"/>
              </a:rPr>
              <a:t>Window </a:t>
            </a:r>
            <a:r>
              <a:rPr spc="-95" dirty="0">
                <a:latin typeface="Trebuchet MS"/>
                <a:cs typeface="Trebuchet MS"/>
              </a:rPr>
              <a:t>can </a:t>
            </a:r>
            <a:r>
              <a:rPr spc="-80" dirty="0">
                <a:latin typeface="Trebuchet MS"/>
                <a:cs typeface="Trebuchet MS"/>
              </a:rPr>
              <a:t>never </a:t>
            </a:r>
            <a:r>
              <a:rPr spc="-75" dirty="0">
                <a:latin typeface="Trebuchet MS"/>
                <a:cs typeface="Trebuchet MS"/>
              </a:rPr>
              <a:t>be</a:t>
            </a:r>
            <a:r>
              <a:rPr spc="-370" dirty="0">
                <a:latin typeface="Trebuchet MS"/>
                <a:cs typeface="Trebuchet MS"/>
              </a:rPr>
              <a:t> </a:t>
            </a:r>
            <a:r>
              <a:rPr spc="-95" dirty="0">
                <a:latin typeface="Trebuchet MS"/>
                <a:cs typeface="Trebuchet MS"/>
              </a:rPr>
              <a:t>large  </a:t>
            </a:r>
            <a:r>
              <a:rPr spc="-50" dirty="0">
                <a:latin typeface="Trebuchet MS"/>
                <a:cs typeface="Trebuchet MS"/>
              </a:rPr>
              <a:t>enough!</a:t>
            </a:r>
            <a:endParaRPr>
              <a:latin typeface="Trebuchet MS"/>
              <a:cs typeface="Trebuchet MS"/>
            </a:endParaRPr>
          </a:p>
          <a:p>
            <a:pPr marL="298450" marR="5080" indent="-285750">
              <a:lnSpc>
                <a:spcPct val="995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  <a:tab pos="298450" algn="l"/>
                <a:tab pos="802005" algn="l"/>
                <a:tab pos="1203960" algn="l"/>
              </a:tabLst>
            </a:pPr>
            <a:r>
              <a:rPr spc="-95" dirty="0">
                <a:latin typeface="Trebuchet MS"/>
                <a:cs typeface="Trebuchet MS"/>
              </a:rPr>
              <a:t>Each		</a:t>
            </a:r>
            <a:r>
              <a:rPr spc="-45" dirty="0">
                <a:latin typeface="Trebuchet MS"/>
                <a:cs typeface="Trebuchet MS"/>
              </a:rPr>
              <a:t>uses </a:t>
            </a:r>
            <a:r>
              <a:rPr spc="-100" dirty="0">
                <a:latin typeface="Trebuchet MS"/>
                <a:cs typeface="Trebuchet MS"/>
              </a:rPr>
              <a:t>different </a:t>
            </a:r>
            <a:r>
              <a:rPr spc="-60" dirty="0">
                <a:latin typeface="Trebuchet MS"/>
                <a:cs typeface="Trebuchet MS"/>
              </a:rPr>
              <a:t>rows  </a:t>
            </a:r>
            <a:r>
              <a:rPr spc="-70" dirty="0">
                <a:latin typeface="Trebuchet MS"/>
                <a:cs typeface="Trebuchet MS"/>
              </a:rPr>
              <a:t>of	</a:t>
            </a:r>
            <a:r>
              <a:rPr spc="-210" dirty="0">
                <a:latin typeface="Trebuchet MS"/>
                <a:cs typeface="Trebuchet MS"/>
              </a:rPr>
              <a:t>. </a:t>
            </a:r>
            <a:r>
              <a:rPr spc="-45" dirty="0">
                <a:latin typeface="Trebuchet MS"/>
                <a:cs typeface="Trebuchet MS"/>
              </a:rPr>
              <a:t>We </a:t>
            </a:r>
            <a:r>
              <a:rPr spc="-90" dirty="0">
                <a:solidFill>
                  <a:srgbClr val="C00000"/>
                </a:solidFill>
                <a:latin typeface="Trebuchet MS"/>
                <a:cs typeface="Trebuchet MS"/>
              </a:rPr>
              <a:t>don’t </a:t>
            </a:r>
            <a:r>
              <a:rPr spc="-70" dirty="0">
                <a:solidFill>
                  <a:srgbClr val="C00000"/>
                </a:solidFill>
                <a:latin typeface="Trebuchet MS"/>
                <a:cs typeface="Trebuchet MS"/>
              </a:rPr>
              <a:t>share</a:t>
            </a:r>
            <a:r>
              <a:rPr spc="-229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weights </a:t>
            </a:r>
            <a:r>
              <a:rPr spc="-7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across </a:t>
            </a:r>
            <a:r>
              <a:rPr spc="-80" dirty="0">
                <a:latin typeface="Trebuchet MS"/>
                <a:cs typeface="Trebuchet MS"/>
              </a:rPr>
              <a:t>the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95" dirty="0">
                <a:latin typeface="Trebuchet MS"/>
                <a:cs typeface="Trebuchet MS"/>
              </a:rPr>
              <a:t>window.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975372" y="4009186"/>
            <a:ext cx="344423" cy="2702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97367" y="2869539"/>
            <a:ext cx="237238" cy="2417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10398" y="2921676"/>
            <a:ext cx="246271" cy="1533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860149" y="5105426"/>
            <a:ext cx="3333115" cy="1044517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283845" marR="276860" indent="1270" algn="ctr">
              <a:spcBef>
                <a:spcPts val="225"/>
              </a:spcBef>
            </a:pPr>
            <a:r>
              <a:rPr sz="2200" spc="-50" dirty="0">
                <a:solidFill>
                  <a:srgbClr val="BB57BE"/>
                </a:solidFill>
                <a:latin typeface="Trebuchet MS"/>
                <a:cs typeface="Trebuchet MS"/>
              </a:rPr>
              <a:t>We </a:t>
            </a:r>
            <a:r>
              <a:rPr sz="2200" spc="-85" dirty="0">
                <a:solidFill>
                  <a:srgbClr val="BB57BE"/>
                </a:solidFill>
                <a:latin typeface="Trebuchet MS"/>
                <a:cs typeface="Trebuchet MS"/>
              </a:rPr>
              <a:t>need </a:t>
            </a:r>
            <a:r>
              <a:rPr sz="2200" spc="-105" dirty="0">
                <a:solidFill>
                  <a:srgbClr val="BB57BE"/>
                </a:solidFill>
                <a:latin typeface="Trebuchet MS"/>
                <a:cs typeface="Trebuchet MS"/>
              </a:rPr>
              <a:t>a </a:t>
            </a:r>
            <a:r>
              <a:rPr sz="2200" spc="-100" dirty="0">
                <a:solidFill>
                  <a:srgbClr val="BB57BE"/>
                </a:solidFill>
                <a:latin typeface="Trebuchet MS"/>
                <a:cs typeface="Trebuchet MS"/>
              </a:rPr>
              <a:t>neural  </a:t>
            </a:r>
            <a:r>
              <a:rPr sz="2200" spc="-120" dirty="0">
                <a:solidFill>
                  <a:srgbClr val="BB57BE"/>
                </a:solidFill>
                <a:latin typeface="Trebuchet MS"/>
                <a:cs typeface="Trebuchet MS"/>
              </a:rPr>
              <a:t>architecture </a:t>
            </a:r>
            <a:r>
              <a:rPr sz="2200" spc="-114" dirty="0">
                <a:solidFill>
                  <a:srgbClr val="BB57BE"/>
                </a:solidFill>
                <a:latin typeface="Trebuchet MS"/>
                <a:cs typeface="Trebuchet MS"/>
              </a:rPr>
              <a:t>that can  </a:t>
            </a:r>
            <a:r>
              <a:rPr sz="2200" spc="-85" dirty="0">
                <a:solidFill>
                  <a:srgbClr val="BB57BE"/>
                </a:solidFill>
                <a:latin typeface="Trebuchet MS"/>
                <a:cs typeface="Trebuchet MS"/>
              </a:rPr>
              <a:t>process </a:t>
            </a:r>
            <a:r>
              <a:rPr sz="2200" i="1" spc="-90" dirty="0">
                <a:solidFill>
                  <a:srgbClr val="BB57BE"/>
                </a:solidFill>
                <a:latin typeface="Trebuchet MS"/>
                <a:cs typeface="Trebuchet MS"/>
              </a:rPr>
              <a:t>any </a:t>
            </a:r>
            <a:r>
              <a:rPr sz="2200" i="1" spc="-114" dirty="0">
                <a:solidFill>
                  <a:srgbClr val="BB57BE"/>
                </a:solidFill>
                <a:latin typeface="Trebuchet MS"/>
                <a:cs typeface="Trebuchet MS"/>
              </a:rPr>
              <a:t>length</a:t>
            </a:r>
            <a:r>
              <a:rPr sz="2200" i="1" spc="-35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i="1" spc="-135" dirty="0">
                <a:solidFill>
                  <a:srgbClr val="BB57BE"/>
                </a:solidFill>
                <a:latin typeface="Trebuchet MS"/>
                <a:cs typeface="Trebuchet MS"/>
              </a:rPr>
              <a:t>input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775591" y="3656534"/>
            <a:ext cx="391313" cy="3200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525514" y="4030983"/>
            <a:ext cx="246271" cy="1533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">
            <a:extLst>
              <a:ext uri="{FF2B5EF4-FFF2-40B4-BE49-F238E27FC236}">
                <a16:creationId xmlns:a16="http://schemas.microsoft.com/office/drawing/2014/main" id="{162D1DFF-E0E1-427D-86B2-A941CD76A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827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/>
              <a:t>A </a:t>
            </a:r>
            <a:r>
              <a:rPr spc="-170" dirty="0"/>
              <a:t>fixed-window </a:t>
            </a:r>
            <a:r>
              <a:rPr spc="-190" dirty="0"/>
              <a:t>neural </a:t>
            </a:r>
            <a:r>
              <a:rPr spc="-185" dirty="0"/>
              <a:t>Language</a:t>
            </a:r>
            <a:r>
              <a:rPr spc="-540" dirty="0"/>
              <a:t> </a:t>
            </a:r>
            <a:r>
              <a:rPr spc="-45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405574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49006" y="2014962"/>
            <a:ext cx="334762" cy="239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30938" y="2925369"/>
            <a:ext cx="313562" cy="1818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48396" y="2905988"/>
            <a:ext cx="326175" cy="210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06822" y="2905988"/>
            <a:ext cx="322836" cy="210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81125" y="2929764"/>
            <a:ext cx="322316" cy="1865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05427" y="320431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5427" y="343672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05427" y="3669144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05427" y="3901566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99736" y="311078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01175" y="4898403"/>
            <a:ext cx="373540" cy="2169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7283" y="4183698"/>
            <a:ext cx="111125" cy="640715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64858" y="54140"/>
                </a:moveTo>
                <a:lnTo>
                  <a:pt x="45808" y="54140"/>
                </a:lnTo>
                <a:lnTo>
                  <a:pt x="45796" y="640130"/>
                </a:lnTo>
                <a:lnTo>
                  <a:pt x="64846" y="640130"/>
                </a:lnTo>
                <a:lnTo>
                  <a:pt x="64858" y="54140"/>
                </a:lnTo>
                <a:close/>
              </a:path>
              <a:path w="111125" h="64071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640714">
                <a:moveTo>
                  <a:pt x="86908" y="54140"/>
                </a:moveTo>
                <a:lnTo>
                  <a:pt x="64858" y="54140"/>
                </a:lnTo>
                <a:lnTo>
                  <a:pt x="94195" y="104457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28852" y="2312339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46" y="54140"/>
                </a:moveTo>
                <a:lnTo>
                  <a:pt x="45796" y="54140"/>
                </a:lnTo>
                <a:lnTo>
                  <a:pt x="45796" y="829386"/>
                </a:lnTo>
                <a:lnTo>
                  <a:pt x="64846" y="829386"/>
                </a:lnTo>
                <a:lnTo>
                  <a:pt x="64846" y="54140"/>
                </a:lnTo>
                <a:close/>
              </a:path>
              <a:path w="111125" h="82994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796" y="54140"/>
                </a:lnTo>
                <a:lnTo>
                  <a:pt x="86907" y="54140"/>
                </a:lnTo>
                <a:lnTo>
                  <a:pt x="55321" y="0"/>
                </a:lnTo>
                <a:close/>
              </a:path>
              <a:path w="111125" h="829944">
                <a:moveTo>
                  <a:pt x="86907" y="54140"/>
                </a:move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21" y="100672"/>
                </a:lnTo>
                <a:lnTo>
                  <a:pt x="110655" y="94843"/>
                </a:lnTo>
                <a:lnTo>
                  <a:pt x="86907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05242" y="4911040"/>
            <a:ext cx="381603" cy="2205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31485" y="4911040"/>
            <a:ext cx="383256" cy="2205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42543" y="4911040"/>
            <a:ext cx="383167" cy="2205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02030" y="362392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00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006982" y="3235236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06982" y="3467658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6982" y="370006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6982" y="393249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01292" y="314172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28852" y="4214635"/>
            <a:ext cx="111125" cy="640715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64846" y="54127"/>
                </a:moveTo>
                <a:lnTo>
                  <a:pt x="45796" y="54127"/>
                </a:lnTo>
                <a:lnTo>
                  <a:pt x="45796" y="640118"/>
                </a:lnTo>
                <a:lnTo>
                  <a:pt x="64846" y="640118"/>
                </a:lnTo>
                <a:lnTo>
                  <a:pt x="64846" y="54127"/>
                </a:lnTo>
                <a:close/>
              </a:path>
              <a:path w="111125" h="64071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640714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25552" y="3633166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31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00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30505" y="3244481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30505" y="3476904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30505" y="3709314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30505" y="3941736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24814" y="3150971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52374" y="4223881"/>
            <a:ext cx="111125" cy="640715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64846" y="54127"/>
                </a:moveTo>
                <a:lnTo>
                  <a:pt x="45796" y="54127"/>
                </a:lnTo>
                <a:lnTo>
                  <a:pt x="45796" y="640118"/>
                </a:lnTo>
                <a:lnTo>
                  <a:pt x="64846" y="640118"/>
                </a:lnTo>
                <a:lnTo>
                  <a:pt x="64846" y="54127"/>
                </a:lnTo>
                <a:close/>
              </a:path>
              <a:path w="111125" h="640714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640714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68290" y="362392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9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00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73242" y="3235236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73242" y="3467658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73242" y="370006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73242" y="393249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67552" y="314172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95112" y="4214635"/>
            <a:ext cx="111125" cy="640715"/>
          </a:xfrm>
          <a:custGeom>
            <a:avLst/>
            <a:gdLst/>
            <a:ahLst/>
            <a:cxnLst/>
            <a:rect l="l" t="t" r="r" b="b"/>
            <a:pathLst>
              <a:path w="111125" h="640714">
                <a:moveTo>
                  <a:pt x="64846" y="54127"/>
                </a:moveTo>
                <a:lnTo>
                  <a:pt x="45796" y="54127"/>
                </a:lnTo>
                <a:lnTo>
                  <a:pt x="45796" y="640118"/>
                </a:lnTo>
                <a:lnTo>
                  <a:pt x="64846" y="640118"/>
                </a:lnTo>
                <a:lnTo>
                  <a:pt x="64846" y="54127"/>
                </a:lnTo>
                <a:close/>
              </a:path>
              <a:path w="111125" h="64071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640714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08217" y="3477019"/>
            <a:ext cx="1271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A4001D"/>
                </a:solidFill>
                <a:latin typeface="Trebuchet MS"/>
                <a:cs typeface="Trebuchet MS"/>
              </a:rPr>
              <a:t>hidden</a:t>
            </a:r>
            <a:r>
              <a:rPr spc="-195" dirty="0">
                <a:solidFill>
                  <a:srgbClr val="A4001D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A4001D"/>
                </a:solidFill>
                <a:latin typeface="Trebuchet MS"/>
                <a:cs typeface="Trebuchet MS"/>
              </a:rPr>
              <a:t>states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73215" y="4665308"/>
            <a:ext cx="145923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35915" marR="5080" indent="-323850">
              <a:lnSpc>
                <a:spcPts val="2130"/>
              </a:lnSpc>
              <a:spcBef>
                <a:spcPts val="195"/>
              </a:spcBef>
            </a:pPr>
            <a:r>
              <a:rPr spc="-70" dirty="0">
                <a:latin typeface="Trebuchet MS"/>
                <a:cs typeface="Trebuchet MS"/>
              </a:rPr>
              <a:t>input</a:t>
            </a:r>
            <a:r>
              <a:rPr spc="-19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sequence  </a:t>
            </a:r>
            <a:r>
              <a:rPr spc="-85" dirty="0">
                <a:latin typeface="Trebuchet MS"/>
                <a:cs typeface="Trebuchet MS"/>
              </a:rPr>
              <a:t>(any</a:t>
            </a:r>
            <a:r>
              <a:rPr spc="-225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length)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952374" y="2330729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46" y="54140"/>
                </a:moveTo>
                <a:lnTo>
                  <a:pt x="45796" y="54140"/>
                </a:lnTo>
                <a:lnTo>
                  <a:pt x="45796" y="829373"/>
                </a:lnTo>
                <a:lnTo>
                  <a:pt x="64846" y="829373"/>
                </a:lnTo>
                <a:lnTo>
                  <a:pt x="64846" y="54140"/>
                </a:lnTo>
                <a:close/>
              </a:path>
              <a:path w="111125" h="829944">
                <a:moveTo>
                  <a:pt x="55321" y="0"/>
                </a:moveTo>
                <a:lnTo>
                  <a:pt x="0" y="94843"/>
                </a:lnTo>
                <a:lnTo>
                  <a:pt x="1524" y="100685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40"/>
                </a:lnTo>
                <a:lnTo>
                  <a:pt x="86907" y="54140"/>
                </a:lnTo>
                <a:lnTo>
                  <a:pt x="55321" y="0"/>
                </a:lnTo>
                <a:close/>
              </a:path>
              <a:path w="111125" h="829944">
                <a:moveTo>
                  <a:pt x="86907" y="54140"/>
                </a:move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43"/>
                </a:lnTo>
                <a:lnTo>
                  <a:pt x="86907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95112" y="2312339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46" y="54140"/>
                </a:moveTo>
                <a:lnTo>
                  <a:pt x="45796" y="54140"/>
                </a:lnTo>
                <a:lnTo>
                  <a:pt x="45796" y="829386"/>
                </a:lnTo>
                <a:lnTo>
                  <a:pt x="64846" y="829386"/>
                </a:lnTo>
                <a:lnTo>
                  <a:pt x="64846" y="54140"/>
                </a:lnTo>
                <a:close/>
              </a:path>
              <a:path w="111125" h="82994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40"/>
                </a:lnTo>
                <a:lnTo>
                  <a:pt x="86907" y="54140"/>
                </a:lnTo>
                <a:lnTo>
                  <a:pt x="55321" y="0"/>
                </a:lnTo>
                <a:close/>
              </a:path>
              <a:path w="111125" h="829944">
                <a:moveTo>
                  <a:pt x="86907" y="54140"/>
                </a:move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21" y="100672"/>
                </a:lnTo>
                <a:lnTo>
                  <a:pt x="110655" y="94843"/>
                </a:lnTo>
                <a:lnTo>
                  <a:pt x="86907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27601" y="2281415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58" y="54127"/>
                </a:moveTo>
                <a:lnTo>
                  <a:pt x="45808" y="54127"/>
                </a:lnTo>
                <a:lnTo>
                  <a:pt x="45808" y="829373"/>
                </a:lnTo>
                <a:lnTo>
                  <a:pt x="64858" y="829373"/>
                </a:lnTo>
                <a:lnTo>
                  <a:pt x="64858" y="54127"/>
                </a:lnTo>
                <a:close/>
              </a:path>
              <a:path w="111125" h="82994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829944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81028" y="3418281"/>
            <a:ext cx="272514" cy="2138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68409" y="3442490"/>
            <a:ext cx="246271" cy="1533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15403" y="3418281"/>
            <a:ext cx="272514" cy="2138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70785" y="362392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84158" y="3418281"/>
            <a:ext cx="272514" cy="2138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095880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930579" y="2014962"/>
            <a:ext cx="332932" cy="2392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70465" y="2014962"/>
            <a:ext cx="333048" cy="2392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802998" y="2014962"/>
            <a:ext cx="335479" cy="23922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94404" y="4848098"/>
            <a:ext cx="156210" cy="320675"/>
          </a:xfrm>
          <a:custGeom>
            <a:avLst/>
            <a:gdLst/>
            <a:ahLst/>
            <a:cxnLst/>
            <a:rect l="l" t="t" r="r" b="b"/>
            <a:pathLst>
              <a:path w="156210" h="320675">
                <a:moveTo>
                  <a:pt x="155608" y="320423"/>
                </a:moveTo>
                <a:lnTo>
                  <a:pt x="125323" y="315638"/>
                </a:lnTo>
                <a:lnTo>
                  <a:pt x="100592" y="302589"/>
                </a:lnTo>
                <a:lnTo>
                  <a:pt x="83918" y="283234"/>
                </a:lnTo>
                <a:lnTo>
                  <a:pt x="77804" y="259534"/>
                </a:lnTo>
                <a:lnTo>
                  <a:pt x="77804" y="221101"/>
                </a:lnTo>
                <a:lnTo>
                  <a:pt x="71689" y="197399"/>
                </a:lnTo>
                <a:lnTo>
                  <a:pt x="55015" y="178045"/>
                </a:lnTo>
                <a:lnTo>
                  <a:pt x="30284" y="164996"/>
                </a:lnTo>
                <a:lnTo>
                  <a:pt x="0" y="160212"/>
                </a:lnTo>
                <a:lnTo>
                  <a:pt x="30284" y="155426"/>
                </a:lnTo>
                <a:lnTo>
                  <a:pt x="55015" y="142377"/>
                </a:lnTo>
                <a:lnTo>
                  <a:pt x="71689" y="123023"/>
                </a:lnTo>
                <a:lnTo>
                  <a:pt x="77804" y="99322"/>
                </a:lnTo>
                <a:lnTo>
                  <a:pt x="77804" y="60889"/>
                </a:lnTo>
                <a:lnTo>
                  <a:pt x="83918" y="37188"/>
                </a:lnTo>
                <a:lnTo>
                  <a:pt x="100592" y="17834"/>
                </a:lnTo>
                <a:lnTo>
                  <a:pt x="125323" y="4784"/>
                </a:lnTo>
                <a:lnTo>
                  <a:pt x="15560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30067" y="3110788"/>
            <a:ext cx="220345" cy="1073150"/>
          </a:xfrm>
          <a:custGeom>
            <a:avLst/>
            <a:gdLst/>
            <a:ahLst/>
            <a:cxnLst/>
            <a:rect l="l" t="t" r="r" b="b"/>
            <a:pathLst>
              <a:path w="220344" h="1073150">
                <a:moveTo>
                  <a:pt x="219939" y="1072960"/>
                </a:moveTo>
                <a:lnTo>
                  <a:pt x="177133" y="1066196"/>
                </a:lnTo>
                <a:lnTo>
                  <a:pt x="142178" y="1047749"/>
                </a:lnTo>
                <a:lnTo>
                  <a:pt x="118611" y="1020392"/>
                </a:lnTo>
                <a:lnTo>
                  <a:pt x="109969" y="986894"/>
                </a:lnTo>
                <a:lnTo>
                  <a:pt x="109970" y="622540"/>
                </a:lnTo>
                <a:lnTo>
                  <a:pt x="101328" y="589041"/>
                </a:lnTo>
                <a:lnTo>
                  <a:pt x="77760" y="561685"/>
                </a:lnTo>
                <a:lnTo>
                  <a:pt x="42805" y="543241"/>
                </a:lnTo>
                <a:lnTo>
                  <a:pt x="0" y="536478"/>
                </a:lnTo>
                <a:lnTo>
                  <a:pt x="42805" y="529715"/>
                </a:lnTo>
                <a:lnTo>
                  <a:pt x="77760" y="511271"/>
                </a:lnTo>
                <a:lnTo>
                  <a:pt x="101328" y="483915"/>
                </a:lnTo>
                <a:lnTo>
                  <a:pt x="109970" y="450416"/>
                </a:lnTo>
                <a:lnTo>
                  <a:pt x="109970" y="86061"/>
                </a:lnTo>
                <a:lnTo>
                  <a:pt x="118612" y="52562"/>
                </a:lnTo>
                <a:lnTo>
                  <a:pt x="142179" y="25206"/>
                </a:lnTo>
                <a:lnTo>
                  <a:pt x="177134" y="6763"/>
                </a:lnTo>
                <a:lnTo>
                  <a:pt x="219940" y="0"/>
                </a:lnTo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095880" y="4838636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095880" y="20094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8378837" y="194310"/>
            <a:ext cx="2095500" cy="865622"/>
          </a:xfrm>
          <a:prstGeom prst="rect">
            <a:avLst/>
          </a:prstGeom>
          <a:ln w="19050">
            <a:solidFill>
              <a:srgbClr val="BB57BE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 marR="95250">
              <a:lnSpc>
                <a:spcPct val="99500"/>
              </a:lnSpc>
              <a:spcBef>
                <a:spcPts val="270"/>
              </a:spcBef>
            </a:pPr>
            <a:r>
              <a:rPr sz="1800" u="sng" spc="-125" dirty="0">
                <a:solidFill>
                  <a:srgbClr val="BB57BE"/>
                </a:solidFill>
                <a:uFill>
                  <a:solidFill>
                    <a:srgbClr val="BB57BE"/>
                  </a:solidFill>
                </a:uFill>
              </a:rPr>
              <a:t>Core </a:t>
            </a:r>
            <a:r>
              <a:rPr sz="1800" u="sng" spc="-114" dirty="0">
                <a:solidFill>
                  <a:srgbClr val="BB57BE"/>
                </a:solidFill>
                <a:uFill>
                  <a:solidFill>
                    <a:srgbClr val="BB57BE"/>
                  </a:solidFill>
                </a:uFill>
              </a:rPr>
              <a:t>idea:</a:t>
            </a:r>
            <a:r>
              <a:rPr sz="1800" spc="-114" dirty="0">
                <a:solidFill>
                  <a:srgbClr val="BB57BE"/>
                </a:solidFill>
              </a:rPr>
              <a:t> </a:t>
            </a:r>
            <a:r>
              <a:rPr sz="1800" spc="-70" dirty="0">
                <a:solidFill>
                  <a:srgbClr val="BB57BE"/>
                </a:solidFill>
                <a:latin typeface="Trebuchet MS"/>
                <a:cs typeface="Trebuchet MS"/>
              </a:rPr>
              <a:t>Apply</a:t>
            </a:r>
            <a:r>
              <a:rPr sz="1800" spc="-22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BB57BE"/>
                </a:solidFill>
                <a:latin typeface="Trebuchet MS"/>
                <a:cs typeface="Trebuchet MS"/>
              </a:rPr>
              <a:t>the  </a:t>
            </a:r>
            <a:r>
              <a:rPr sz="1800" spc="-70" dirty="0">
                <a:solidFill>
                  <a:srgbClr val="BB57BE"/>
                </a:solidFill>
                <a:latin typeface="Trebuchet MS"/>
                <a:cs typeface="Trebuchet MS"/>
              </a:rPr>
              <a:t>same </a:t>
            </a:r>
            <a:r>
              <a:rPr sz="1800" spc="-75" dirty="0">
                <a:solidFill>
                  <a:srgbClr val="BB57BE"/>
                </a:solidFill>
                <a:latin typeface="Trebuchet MS"/>
                <a:cs typeface="Trebuchet MS"/>
              </a:rPr>
              <a:t>weights  </a:t>
            </a:r>
            <a:r>
              <a:rPr sz="1800" i="1" spc="-110" dirty="0">
                <a:solidFill>
                  <a:srgbClr val="BB57BE"/>
                </a:solidFill>
                <a:latin typeface="Trebuchet MS"/>
                <a:cs typeface="Trebuchet MS"/>
              </a:rPr>
              <a:t>repeatedly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858458" y="573255"/>
            <a:ext cx="246271" cy="15332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907540" y="218085"/>
            <a:ext cx="5767070" cy="83756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spcBef>
                <a:spcPts val="350"/>
              </a:spcBef>
            </a:pPr>
            <a:r>
              <a:rPr sz="3200" b="1" spc="-215" dirty="0">
                <a:solidFill>
                  <a:srgbClr val="3A87FF"/>
                </a:solidFill>
                <a:latin typeface="Trebuchet MS"/>
                <a:cs typeface="Trebuchet MS"/>
              </a:rPr>
              <a:t>Recurrent </a:t>
            </a:r>
            <a:r>
              <a:rPr sz="3200" b="1" spc="-160" dirty="0">
                <a:solidFill>
                  <a:srgbClr val="3A87FF"/>
                </a:solidFill>
                <a:latin typeface="Trebuchet MS"/>
                <a:cs typeface="Trebuchet MS"/>
              </a:rPr>
              <a:t>Neural </a:t>
            </a:r>
            <a:r>
              <a:rPr sz="3200" b="1" spc="-150" dirty="0">
                <a:solidFill>
                  <a:srgbClr val="3A87FF"/>
                </a:solidFill>
                <a:latin typeface="Trebuchet MS"/>
                <a:cs typeface="Trebuchet MS"/>
              </a:rPr>
              <a:t>Networks</a:t>
            </a:r>
            <a:r>
              <a:rPr sz="3200" b="1" spc="-38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3200" b="1" spc="-114" dirty="0">
                <a:solidFill>
                  <a:srgbClr val="3A87FF"/>
                </a:solidFill>
                <a:latin typeface="Trebuchet MS"/>
                <a:cs typeface="Trebuchet MS"/>
              </a:rPr>
              <a:t>(RNN)</a:t>
            </a:r>
            <a:endParaRPr sz="3200">
              <a:latin typeface="Trebuchet MS"/>
              <a:cs typeface="Trebuchet MS"/>
            </a:endParaRPr>
          </a:p>
          <a:p>
            <a:pPr marL="12700">
              <a:spcBef>
                <a:spcPts val="145"/>
              </a:spcBef>
            </a:pPr>
            <a:r>
              <a:rPr spc="-25" dirty="0">
                <a:solidFill>
                  <a:srgbClr val="3A87FF"/>
                </a:solidFill>
                <a:latin typeface="Trebuchet MS"/>
                <a:cs typeface="Trebuchet MS"/>
              </a:rPr>
              <a:t>A </a:t>
            </a:r>
            <a:r>
              <a:rPr spc="-100" dirty="0">
                <a:solidFill>
                  <a:srgbClr val="3A87FF"/>
                </a:solidFill>
                <a:latin typeface="Trebuchet MS"/>
                <a:cs typeface="Trebuchet MS"/>
              </a:rPr>
              <a:t>family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of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neural</a:t>
            </a:r>
            <a:r>
              <a:rPr spc="-34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3A87FF"/>
                </a:solidFill>
                <a:latin typeface="Trebuchet MS"/>
                <a:cs typeface="Trebuchet MS"/>
              </a:rPr>
              <a:t>architectures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594804" y="1845920"/>
            <a:ext cx="937894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87960">
              <a:lnSpc>
                <a:spcPts val="2130"/>
              </a:lnSpc>
              <a:spcBef>
                <a:spcPts val="195"/>
              </a:spcBef>
            </a:pPr>
            <a:r>
              <a:rPr spc="-30" dirty="0">
                <a:latin typeface="Trebuchet MS"/>
                <a:cs typeface="Trebuchet MS"/>
              </a:rPr>
              <a:t>ou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60" dirty="0">
                <a:latin typeface="Trebuchet MS"/>
                <a:cs typeface="Trebuchet MS"/>
              </a:rPr>
              <a:t>p</a:t>
            </a:r>
            <a:r>
              <a:rPr spc="-40" dirty="0">
                <a:latin typeface="Trebuchet MS"/>
                <a:cs typeface="Trebuchet MS"/>
              </a:rPr>
              <a:t>u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25" dirty="0">
                <a:latin typeface="Trebuchet MS"/>
                <a:cs typeface="Trebuchet MS"/>
              </a:rPr>
              <a:t>s  </a:t>
            </a:r>
            <a:r>
              <a:rPr spc="-70" dirty="0">
                <a:latin typeface="Trebuchet MS"/>
                <a:cs typeface="Trebuchet MS"/>
              </a:rPr>
              <a:t>(o</a:t>
            </a:r>
            <a:r>
              <a:rPr spc="-65" dirty="0">
                <a:latin typeface="Trebuchet MS"/>
                <a:cs typeface="Trebuchet MS"/>
              </a:rPr>
              <a:t>p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105" dirty="0">
                <a:latin typeface="Trebuchet MS"/>
                <a:cs typeface="Trebuchet MS"/>
              </a:rPr>
              <a:t>i</a:t>
            </a:r>
            <a:r>
              <a:rPr spc="-20" dirty="0">
                <a:latin typeface="Trebuchet MS"/>
                <a:cs typeface="Trebuchet MS"/>
              </a:rPr>
              <a:t>o</a:t>
            </a:r>
            <a:r>
              <a:rPr spc="-65" dirty="0">
                <a:latin typeface="Trebuchet MS"/>
                <a:cs typeface="Trebuchet MS"/>
              </a:rPr>
              <a:t>na</a:t>
            </a:r>
            <a:r>
              <a:rPr spc="-120" dirty="0">
                <a:latin typeface="Trebuchet MS"/>
                <a:cs typeface="Trebuchet MS"/>
              </a:rPr>
              <a:t>l)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594404" y="2028711"/>
            <a:ext cx="156210" cy="320675"/>
          </a:xfrm>
          <a:custGeom>
            <a:avLst/>
            <a:gdLst/>
            <a:ahLst/>
            <a:cxnLst/>
            <a:rect l="l" t="t" r="r" b="b"/>
            <a:pathLst>
              <a:path w="156210" h="320675">
                <a:moveTo>
                  <a:pt x="155608" y="320423"/>
                </a:moveTo>
                <a:lnTo>
                  <a:pt x="125323" y="315638"/>
                </a:lnTo>
                <a:lnTo>
                  <a:pt x="100592" y="302589"/>
                </a:lnTo>
                <a:lnTo>
                  <a:pt x="83918" y="283234"/>
                </a:lnTo>
                <a:lnTo>
                  <a:pt x="77804" y="259534"/>
                </a:lnTo>
                <a:lnTo>
                  <a:pt x="77804" y="221101"/>
                </a:lnTo>
                <a:lnTo>
                  <a:pt x="71689" y="197399"/>
                </a:lnTo>
                <a:lnTo>
                  <a:pt x="55015" y="178045"/>
                </a:lnTo>
                <a:lnTo>
                  <a:pt x="30284" y="164996"/>
                </a:lnTo>
                <a:lnTo>
                  <a:pt x="0" y="160212"/>
                </a:lnTo>
                <a:lnTo>
                  <a:pt x="30284" y="155426"/>
                </a:lnTo>
                <a:lnTo>
                  <a:pt x="55015" y="142377"/>
                </a:lnTo>
                <a:lnTo>
                  <a:pt x="71689" y="123023"/>
                </a:lnTo>
                <a:lnTo>
                  <a:pt x="77804" y="99322"/>
                </a:lnTo>
                <a:lnTo>
                  <a:pt x="77804" y="60889"/>
                </a:lnTo>
                <a:lnTo>
                  <a:pt x="83918" y="37188"/>
                </a:lnTo>
                <a:lnTo>
                  <a:pt x="100592" y="17834"/>
                </a:lnTo>
                <a:lnTo>
                  <a:pt x="125323" y="4784"/>
                </a:lnTo>
                <a:lnTo>
                  <a:pt x="15560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37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636564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/>
              <a:t>A </a:t>
            </a:r>
            <a:r>
              <a:rPr spc="-75" dirty="0"/>
              <a:t>RNN </a:t>
            </a:r>
            <a:r>
              <a:rPr spc="-185" dirty="0"/>
              <a:t>Language</a:t>
            </a:r>
            <a:r>
              <a:rPr spc="-60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1411" y="5630631"/>
            <a:ext cx="71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04921" y="5630631"/>
            <a:ext cx="459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3700" y="5630631"/>
            <a:ext cx="6102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4507865" algn="l"/>
                <a:tab pos="5300980" algn="l"/>
              </a:tabLst>
            </a:pPr>
            <a:r>
              <a:rPr spc="-55" dirty="0">
                <a:latin typeface="Trebuchet MS"/>
                <a:cs typeface="Trebuchet MS"/>
              </a:rPr>
              <a:t>words </a:t>
            </a:r>
            <a:r>
              <a:rPr spc="-250" dirty="0">
                <a:latin typeface="Trebuchet MS"/>
                <a:cs typeface="Trebuchet MS"/>
              </a:rPr>
              <a:t>/</a:t>
            </a:r>
            <a:r>
              <a:rPr spc="-190" dirty="0">
                <a:latin typeface="Trebuchet MS"/>
                <a:cs typeface="Trebuchet MS"/>
              </a:rPr>
              <a:t> </a:t>
            </a:r>
            <a:r>
              <a:rPr spc="-65" dirty="0">
                <a:latin typeface="Trebuchet MS"/>
                <a:cs typeface="Trebuchet MS"/>
              </a:rPr>
              <a:t>one-hot</a:t>
            </a:r>
            <a:r>
              <a:rPr spc="-125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vectors	</a:t>
            </a:r>
            <a:r>
              <a:rPr i="1" spc="-114" dirty="0">
                <a:latin typeface="Trebuchet MS"/>
                <a:cs typeface="Trebuchet MS"/>
              </a:rPr>
              <a:t>the	</a:t>
            </a:r>
            <a:r>
              <a:rPr i="1" spc="-95" dirty="0">
                <a:latin typeface="Trebuchet MS"/>
                <a:cs typeface="Trebuchet MS"/>
              </a:rPr>
              <a:t>students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58112" y="5924744"/>
            <a:ext cx="1186714" cy="328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2947" y="5915201"/>
            <a:ext cx="441133" cy="320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19196" y="5915201"/>
            <a:ext cx="424722" cy="320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4604" y="5915201"/>
            <a:ext cx="440475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2574" y="5915201"/>
            <a:ext cx="467593" cy="3200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376945" y="478434"/>
            <a:ext cx="4470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b</a:t>
            </a:r>
            <a:r>
              <a:rPr sz="1400" i="1" spc="-60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85" dirty="0">
                <a:solidFill>
                  <a:srgbClr val="177245"/>
                </a:solidFill>
                <a:latin typeface="Trebuchet MS"/>
                <a:cs typeface="Trebuchet MS"/>
              </a:rPr>
              <a:t>k</a:t>
            </a:r>
            <a:r>
              <a:rPr sz="1400" i="1" spc="-25" dirty="0">
                <a:solidFill>
                  <a:srgbClr val="177245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77414" y="667537"/>
            <a:ext cx="5594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70" dirty="0">
                <a:solidFill>
                  <a:srgbClr val="177245"/>
                </a:solidFill>
                <a:latin typeface="Trebuchet MS"/>
                <a:cs typeface="Trebuchet MS"/>
              </a:rPr>
              <a:t>laptops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63013" y="719277"/>
            <a:ext cx="76835" cy="293370"/>
          </a:xfrm>
          <a:custGeom>
            <a:avLst/>
            <a:gdLst/>
            <a:ahLst/>
            <a:cxnLst/>
            <a:rect l="l" t="t" r="r" b="b"/>
            <a:pathLst>
              <a:path w="76834" h="293369">
                <a:moveTo>
                  <a:pt x="42532" y="0"/>
                </a:moveTo>
                <a:lnTo>
                  <a:pt x="33007" y="12"/>
                </a:lnTo>
                <a:lnTo>
                  <a:pt x="33337" y="216649"/>
                </a:lnTo>
                <a:lnTo>
                  <a:pt x="0" y="216700"/>
                </a:lnTo>
                <a:lnTo>
                  <a:pt x="38226" y="292849"/>
                </a:lnTo>
                <a:lnTo>
                  <a:pt x="76187" y="216636"/>
                </a:lnTo>
                <a:lnTo>
                  <a:pt x="42875" y="216636"/>
                </a:lnTo>
                <a:lnTo>
                  <a:pt x="42532" y="0"/>
                </a:lnTo>
                <a:close/>
              </a:path>
              <a:path w="76834" h="293369">
                <a:moveTo>
                  <a:pt x="76212" y="216585"/>
                </a:moveTo>
                <a:lnTo>
                  <a:pt x="42875" y="216636"/>
                </a:lnTo>
                <a:lnTo>
                  <a:pt x="76187" y="216636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19323" y="954990"/>
            <a:ext cx="76200" cy="2331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41356" y="4556793"/>
            <a:ext cx="327878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09574" y="4556793"/>
            <a:ext cx="327695" cy="2042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90895" y="4556793"/>
            <a:ext cx="327669" cy="2042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57629" y="4582238"/>
            <a:ext cx="326470" cy="2023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6330" y="4297984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6330" y="4505197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6330" y="471241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6330" y="4919636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40640" y="4215650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68187" y="5172202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808" y="438109"/>
                </a:lnTo>
                <a:lnTo>
                  <a:pt x="64858" y="438109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63436" y="5317077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663700" y="4421378"/>
            <a:ext cx="17011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0047B6"/>
                </a:solidFill>
                <a:latin typeface="Trebuchet MS"/>
                <a:cs typeface="Trebuchet MS"/>
              </a:rPr>
              <a:t>word</a:t>
            </a:r>
            <a:r>
              <a:rPr spc="-175" dirty="0">
                <a:solidFill>
                  <a:srgbClr val="0047B6"/>
                </a:solidFill>
                <a:latin typeface="Trebuchet MS"/>
                <a:cs typeface="Trebuchet MS"/>
              </a:rPr>
              <a:t> </a:t>
            </a:r>
            <a:r>
              <a:rPr spc="-65" dirty="0">
                <a:solidFill>
                  <a:srgbClr val="0047B6"/>
                </a:solidFill>
                <a:latin typeface="Trebuchet MS"/>
                <a:cs typeface="Trebuchet MS"/>
              </a:rPr>
              <a:t>embeddings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92366" y="4786429"/>
            <a:ext cx="1128049" cy="2077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47899" y="4328909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47899" y="4536135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47899" y="4743348"/>
            <a:ext cx="165353" cy="1571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47899" y="4950561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342208" y="4246575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59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69756" y="5203126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808" y="438113"/>
                </a:lnTo>
                <a:lnTo>
                  <a:pt x="64858" y="438113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49460" y="5317077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71409" y="4338154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71409" y="4545380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71409" y="4752594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71409" y="4959807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65718" y="4255820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59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93278" y="5212384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27"/>
                </a:moveTo>
                <a:lnTo>
                  <a:pt x="45796" y="54127"/>
                </a:lnTo>
                <a:lnTo>
                  <a:pt x="45796" y="438101"/>
                </a:lnTo>
                <a:lnTo>
                  <a:pt x="64846" y="438101"/>
                </a:lnTo>
                <a:lnTo>
                  <a:pt x="64846" y="54127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43815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72982" y="5317077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14159" y="4328909"/>
            <a:ext cx="165353" cy="1571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14159" y="4536135"/>
            <a:ext cx="165353" cy="1571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14159" y="4743348"/>
            <a:ext cx="165353" cy="1571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14159" y="4950561"/>
            <a:ext cx="165353" cy="15719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08456" y="4246575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336016" y="5203126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796" y="438113"/>
                </a:lnTo>
                <a:lnTo>
                  <a:pt x="64858" y="438113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195" y="104457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15720" y="5317077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15679" y="199545"/>
            <a:ext cx="3167068" cy="2052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385833" y="1188108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529694"/>
                </a:moveTo>
                <a:lnTo>
                  <a:pt x="143183" y="529694"/>
                </a:lnTo>
                <a:lnTo>
                  <a:pt x="143183" y="0"/>
                </a:lnTo>
                <a:lnTo>
                  <a:pt x="0" y="0"/>
                </a:lnTo>
                <a:lnTo>
                  <a:pt x="0" y="52969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385833" y="1188111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0"/>
                </a:moveTo>
                <a:lnTo>
                  <a:pt x="143184" y="0"/>
                </a:lnTo>
                <a:lnTo>
                  <a:pt x="143184" y="529694"/>
                </a:lnTo>
                <a:lnTo>
                  <a:pt x="0" y="5296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469756" y="1917293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58" y="54140"/>
                </a:moveTo>
                <a:lnTo>
                  <a:pt x="45808" y="54140"/>
                </a:lnTo>
                <a:lnTo>
                  <a:pt x="45808" y="829386"/>
                </a:lnTo>
                <a:lnTo>
                  <a:pt x="64858" y="829386"/>
                </a:lnTo>
                <a:lnTo>
                  <a:pt x="64858" y="54140"/>
                </a:lnTo>
                <a:close/>
              </a:path>
              <a:path w="111125" h="82994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829944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30290" y="2224777"/>
            <a:ext cx="197915" cy="17289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193138" y="1714753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1"/>
                </a:moveTo>
                <a:lnTo>
                  <a:pt x="2099981" y="0"/>
                </a:lnTo>
              </a:path>
            </a:pathLst>
          </a:custGeom>
          <a:ln w="19050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86953" y="1630305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86953" y="1630298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529649" y="1012126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705675"/>
                </a:moveTo>
                <a:lnTo>
                  <a:pt x="143183" y="705675"/>
                </a:lnTo>
                <a:lnTo>
                  <a:pt x="143183" y="0"/>
                </a:lnTo>
                <a:lnTo>
                  <a:pt x="0" y="0"/>
                </a:lnTo>
                <a:lnTo>
                  <a:pt x="0" y="7056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529649" y="1012126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0"/>
                </a:moveTo>
                <a:lnTo>
                  <a:pt x="143184" y="0"/>
                </a:lnTo>
                <a:lnTo>
                  <a:pt x="143184" y="705676"/>
                </a:lnTo>
                <a:lnTo>
                  <a:pt x="0" y="7056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672347" y="1535347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09" h="182880">
                <a:moveTo>
                  <a:pt x="0" y="182454"/>
                </a:moveTo>
                <a:lnTo>
                  <a:pt x="143183" y="182454"/>
                </a:lnTo>
                <a:lnTo>
                  <a:pt x="143183" y="0"/>
                </a:lnTo>
                <a:lnTo>
                  <a:pt x="0" y="0"/>
                </a:lnTo>
                <a:lnTo>
                  <a:pt x="0" y="18245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672347" y="1535341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09" h="182880">
                <a:moveTo>
                  <a:pt x="0" y="0"/>
                </a:moveTo>
                <a:lnTo>
                  <a:pt x="143184" y="0"/>
                </a:lnTo>
                <a:lnTo>
                  <a:pt x="143184" y="182455"/>
                </a:lnTo>
                <a:lnTo>
                  <a:pt x="0" y="1824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815044" y="1427095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6"/>
                </a:moveTo>
                <a:lnTo>
                  <a:pt x="143183" y="290706"/>
                </a:lnTo>
                <a:lnTo>
                  <a:pt x="143183" y="0"/>
                </a:lnTo>
                <a:lnTo>
                  <a:pt x="0" y="0"/>
                </a:lnTo>
                <a:lnTo>
                  <a:pt x="0" y="29070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815044" y="1427086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7"/>
                </a:lnTo>
                <a:lnTo>
                  <a:pt x="0" y="29070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957741" y="1630305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957741" y="1630298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100439" y="1403272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09" h="314960">
                <a:moveTo>
                  <a:pt x="0" y="314529"/>
                </a:moveTo>
                <a:lnTo>
                  <a:pt x="143183" y="314529"/>
                </a:lnTo>
                <a:lnTo>
                  <a:pt x="143183" y="0"/>
                </a:lnTo>
                <a:lnTo>
                  <a:pt x="0" y="0"/>
                </a:lnTo>
                <a:lnTo>
                  <a:pt x="0" y="31452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100439" y="1403273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09" h="314960">
                <a:moveTo>
                  <a:pt x="0" y="0"/>
                </a:moveTo>
                <a:lnTo>
                  <a:pt x="143184" y="0"/>
                </a:lnTo>
                <a:lnTo>
                  <a:pt x="143184" y="314529"/>
                </a:lnTo>
                <a:lnTo>
                  <a:pt x="0" y="314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243136" y="1427093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8"/>
                </a:moveTo>
                <a:lnTo>
                  <a:pt x="143183" y="290708"/>
                </a:lnTo>
                <a:lnTo>
                  <a:pt x="143183" y="0"/>
                </a:lnTo>
                <a:lnTo>
                  <a:pt x="0" y="0"/>
                </a:lnTo>
                <a:lnTo>
                  <a:pt x="0" y="2907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243136" y="1427086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8"/>
                </a:lnTo>
                <a:lnTo>
                  <a:pt x="0" y="2907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523768" y="1474901"/>
            <a:ext cx="295406" cy="24765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813912" y="1396271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30"/>
                </a:moveTo>
                <a:lnTo>
                  <a:pt x="143183" y="321530"/>
                </a:lnTo>
                <a:lnTo>
                  <a:pt x="143183" y="0"/>
                </a:lnTo>
                <a:lnTo>
                  <a:pt x="0" y="0"/>
                </a:lnTo>
                <a:lnTo>
                  <a:pt x="0" y="32153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813912" y="1396264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0"/>
                </a:moveTo>
                <a:lnTo>
                  <a:pt x="143184" y="0"/>
                </a:lnTo>
                <a:lnTo>
                  <a:pt x="143184" y="321531"/>
                </a:lnTo>
                <a:lnTo>
                  <a:pt x="0" y="3215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956609" y="1689846"/>
            <a:ext cx="143510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183" y="0"/>
                </a:lnTo>
              </a:path>
            </a:pathLst>
          </a:custGeom>
          <a:ln w="5591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56609" y="1661884"/>
            <a:ext cx="143510" cy="56515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0"/>
                </a:moveTo>
                <a:lnTo>
                  <a:pt x="143184" y="0"/>
                </a:lnTo>
                <a:lnTo>
                  <a:pt x="143184" y="55911"/>
                </a:lnTo>
                <a:lnTo>
                  <a:pt x="0" y="559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386953" y="1761528"/>
            <a:ext cx="1713230" cy="7620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693799" y="47625"/>
                </a:lnTo>
                <a:lnTo>
                  <a:pt x="1712849" y="38100"/>
                </a:lnTo>
                <a:lnTo>
                  <a:pt x="1693799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713229" h="76200">
                <a:moveTo>
                  <a:pt x="1693799" y="47625"/>
                </a:moveTo>
                <a:lnTo>
                  <a:pt x="1636649" y="47625"/>
                </a:lnTo>
                <a:lnTo>
                  <a:pt x="1636649" y="76200"/>
                </a:lnTo>
                <a:lnTo>
                  <a:pt x="1693799" y="47625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28575"/>
                </a:lnTo>
                <a:lnTo>
                  <a:pt x="1693799" y="28575"/>
                </a:lnTo>
                <a:lnTo>
                  <a:pt x="1636649" y="0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8394752" y="1783791"/>
            <a:ext cx="111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65" dirty="0">
                <a:solidFill>
                  <a:srgbClr val="177245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900501" y="1787575"/>
            <a:ext cx="279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95" dirty="0">
                <a:solidFill>
                  <a:srgbClr val="177245"/>
                </a:solidFill>
                <a:latin typeface="Trebuchet MS"/>
                <a:cs typeface="Trebuchet MS"/>
              </a:rPr>
              <a:t>z</a:t>
            </a:r>
            <a:r>
              <a:rPr sz="1400" spc="-7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spc="-1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663700" y="1091260"/>
            <a:ext cx="1790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177245"/>
                </a:solidFill>
                <a:latin typeface="Trebuchet MS"/>
                <a:cs typeface="Trebuchet MS"/>
              </a:rPr>
              <a:t>output</a:t>
            </a:r>
            <a:r>
              <a:rPr spc="-185" dirty="0">
                <a:solidFill>
                  <a:srgbClr val="177245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177245"/>
                </a:solidFill>
                <a:latin typeface="Trebuchet MS"/>
                <a:cs typeface="Trebuchet MS"/>
              </a:rPr>
              <a:t>distribution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683280" y="1511374"/>
            <a:ext cx="2742544" cy="32135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14159" y="2840189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314159" y="3072612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14159" y="3305022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314159" y="3537445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41770" y="3966933"/>
            <a:ext cx="327652" cy="1988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336016" y="3819589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27"/>
                </a:moveTo>
                <a:lnTo>
                  <a:pt x="45808" y="54127"/>
                </a:lnTo>
                <a:lnTo>
                  <a:pt x="45796" y="426986"/>
                </a:lnTo>
                <a:lnTo>
                  <a:pt x="64858" y="426986"/>
                </a:lnTo>
                <a:lnTo>
                  <a:pt x="64858" y="54127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509194" y="3228874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22554" y="2959374"/>
            <a:ext cx="427376" cy="2921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89300" y="2510942"/>
            <a:ext cx="326175" cy="2103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08456" y="274667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499033" y="3966933"/>
            <a:ext cx="327652" cy="1988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047726" y="2510942"/>
            <a:ext cx="322836" cy="2103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65718" y="275592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566456" y="323812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679804" y="2959374"/>
            <a:ext cx="427376" cy="2921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393278" y="3828835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27"/>
                </a:moveTo>
                <a:lnTo>
                  <a:pt x="45796" y="54127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46" y="54127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427354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371409" y="2849435"/>
            <a:ext cx="165353" cy="1739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371409" y="3081858"/>
            <a:ext cx="165353" cy="1739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371409" y="3314268"/>
            <a:ext cx="165353" cy="1739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71409" y="3546690"/>
            <a:ext cx="165353" cy="1739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575510" y="3966933"/>
            <a:ext cx="327652" cy="1988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469756" y="3819589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27"/>
                </a:moveTo>
                <a:lnTo>
                  <a:pt x="45808" y="54127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27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642934" y="3228874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12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39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756294" y="2959374"/>
            <a:ext cx="427376" cy="2921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122030" y="2534717"/>
            <a:ext cx="322326" cy="18653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447899" y="2840189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447899" y="3072612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447899" y="3305022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447899" y="3537445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342208" y="274667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3708400" y="6281089"/>
            <a:ext cx="3495040" cy="466025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88925" marR="278765" indent="-3810">
              <a:lnSpc>
                <a:spcPct val="101200"/>
              </a:lnSpc>
              <a:spcBef>
                <a:spcPts val="240"/>
              </a:spcBef>
            </a:pPr>
            <a:r>
              <a:rPr sz="1400" b="1" i="1" u="sng" spc="-90" dirty="0">
                <a:solidFill>
                  <a:srgbClr val="BB57BE"/>
                </a:solidFill>
                <a:uFill>
                  <a:solidFill>
                    <a:srgbClr val="BB57BE"/>
                  </a:solidFill>
                </a:uFill>
                <a:latin typeface="Trebuchet MS"/>
                <a:cs typeface="Trebuchet MS"/>
              </a:rPr>
              <a:t>Note</a:t>
            </a:r>
            <a:r>
              <a:rPr sz="1400" i="1" spc="-90" dirty="0">
                <a:solidFill>
                  <a:srgbClr val="BB57BE"/>
                </a:solidFill>
                <a:latin typeface="Trebuchet MS"/>
                <a:cs typeface="Trebuchet MS"/>
              </a:rPr>
              <a:t>: </a:t>
            </a:r>
            <a:r>
              <a:rPr sz="1400" i="1" spc="-75" dirty="0">
                <a:solidFill>
                  <a:srgbClr val="BB57BE"/>
                </a:solidFill>
                <a:latin typeface="Trebuchet MS"/>
                <a:cs typeface="Trebuchet MS"/>
              </a:rPr>
              <a:t>this </a:t>
            </a:r>
            <a:r>
              <a:rPr sz="1400" i="1" spc="-80" dirty="0">
                <a:solidFill>
                  <a:srgbClr val="BB57BE"/>
                </a:solidFill>
                <a:latin typeface="Trebuchet MS"/>
                <a:cs typeface="Trebuchet MS"/>
              </a:rPr>
              <a:t>input </a:t>
            </a:r>
            <a:r>
              <a:rPr sz="1400" i="1" spc="-65" dirty="0">
                <a:solidFill>
                  <a:srgbClr val="BB57BE"/>
                </a:solidFill>
                <a:latin typeface="Trebuchet MS"/>
                <a:cs typeface="Trebuchet MS"/>
              </a:rPr>
              <a:t>sequence </a:t>
            </a:r>
            <a:r>
              <a:rPr sz="1400" i="1" spc="-75" dirty="0">
                <a:solidFill>
                  <a:srgbClr val="BB57BE"/>
                </a:solidFill>
                <a:latin typeface="Trebuchet MS"/>
                <a:cs typeface="Trebuchet MS"/>
              </a:rPr>
              <a:t>could </a:t>
            </a:r>
            <a:r>
              <a:rPr sz="1400" i="1" spc="-70" dirty="0">
                <a:solidFill>
                  <a:srgbClr val="BB57BE"/>
                </a:solidFill>
                <a:latin typeface="Trebuchet MS"/>
                <a:cs typeface="Trebuchet MS"/>
              </a:rPr>
              <a:t>be</a:t>
            </a:r>
            <a:r>
              <a:rPr sz="1400" i="1" spc="-2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i="1" spc="-60" dirty="0">
                <a:solidFill>
                  <a:srgbClr val="BB57BE"/>
                </a:solidFill>
                <a:latin typeface="Trebuchet MS"/>
                <a:cs typeface="Trebuchet MS"/>
              </a:rPr>
              <a:t>much  </a:t>
            </a:r>
            <a:r>
              <a:rPr sz="1400" i="1" spc="-95" dirty="0">
                <a:solidFill>
                  <a:srgbClr val="BB57BE"/>
                </a:solidFill>
                <a:latin typeface="Trebuchet MS"/>
                <a:cs typeface="Trebuchet MS"/>
              </a:rPr>
              <a:t>longer, </a:t>
            </a:r>
            <a:r>
              <a:rPr sz="1400" i="1" spc="-80" dirty="0">
                <a:solidFill>
                  <a:srgbClr val="BB57BE"/>
                </a:solidFill>
                <a:latin typeface="Trebuchet MS"/>
                <a:cs typeface="Trebuchet MS"/>
              </a:rPr>
              <a:t>but </a:t>
            </a:r>
            <a:r>
              <a:rPr sz="1400" i="1" spc="-75" dirty="0">
                <a:solidFill>
                  <a:srgbClr val="BB57BE"/>
                </a:solidFill>
                <a:latin typeface="Trebuchet MS"/>
                <a:cs typeface="Trebuchet MS"/>
              </a:rPr>
              <a:t>this </a:t>
            </a:r>
            <a:r>
              <a:rPr sz="1400" i="1" spc="-80" dirty="0">
                <a:solidFill>
                  <a:srgbClr val="BB57BE"/>
                </a:solidFill>
                <a:latin typeface="Trebuchet MS"/>
                <a:cs typeface="Trebuchet MS"/>
              </a:rPr>
              <a:t>slide doesn’t </a:t>
            </a:r>
            <a:r>
              <a:rPr sz="1400" i="1" spc="-55" dirty="0">
                <a:solidFill>
                  <a:srgbClr val="BB57BE"/>
                </a:solidFill>
                <a:latin typeface="Trebuchet MS"/>
                <a:cs typeface="Trebuchet MS"/>
              </a:rPr>
              <a:t>have</a:t>
            </a:r>
            <a:r>
              <a:rPr sz="1400" i="1" spc="-2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i="1" spc="-55" dirty="0">
                <a:solidFill>
                  <a:srgbClr val="BB57BE"/>
                </a:solidFill>
                <a:latin typeface="Trebuchet MS"/>
                <a:cs typeface="Trebuchet MS"/>
              </a:rPr>
              <a:t>space!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197661" y="6237913"/>
            <a:ext cx="718820" cy="318135"/>
          </a:xfrm>
          <a:custGeom>
            <a:avLst/>
            <a:gdLst/>
            <a:ahLst/>
            <a:cxnLst/>
            <a:rect l="l" t="t" r="r" b="b"/>
            <a:pathLst>
              <a:path w="718820" h="318134">
                <a:moveTo>
                  <a:pt x="622795" y="0"/>
                </a:moveTo>
                <a:lnTo>
                  <a:pt x="633831" y="26360"/>
                </a:lnTo>
                <a:lnTo>
                  <a:pt x="0" y="291605"/>
                </a:lnTo>
                <a:lnTo>
                  <a:pt x="11036" y="317966"/>
                </a:lnTo>
                <a:lnTo>
                  <a:pt x="644867" y="52720"/>
                </a:lnTo>
                <a:lnTo>
                  <a:pt x="678585" y="52720"/>
                </a:lnTo>
                <a:lnTo>
                  <a:pt x="718426" y="6446"/>
                </a:lnTo>
                <a:lnTo>
                  <a:pt x="622795" y="0"/>
                </a:lnTo>
                <a:close/>
              </a:path>
              <a:path w="718820" h="318134">
                <a:moveTo>
                  <a:pt x="678585" y="52720"/>
                </a:moveTo>
                <a:lnTo>
                  <a:pt x="644867" y="52720"/>
                </a:lnTo>
                <a:lnTo>
                  <a:pt x="655891" y="79079"/>
                </a:lnTo>
                <a:lnTo>
                  <a:pt x="678585" y="5272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971842" y="2530323"/>
            <a:ext cx="313562" cy="18188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823982" y="2544591"/>
            <a:ext cx="306219" cy="17638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46330" y="2809265"/>
            <a:ext cx="165353" cy="1739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246330" y="3041675"/>
            <a:ext cx="165353" cy="1739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46330" y="3274098"/>
            <a:ext cx="165353" cy="1739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46330" y="3506520"/>
            <a:ext cx="165353" cy="1739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140640" y="2715742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373942" y="3966933"/>
            <a:ext cx="327652" cy="1988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68187" y="3788652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99"/>
                </a:lnTo>
                <a:lnTo>
                  <a:pt x="64858" y="426999"/>
                </a:lnTo>
                <a:lnTo>
                  <a:pt x="64858" y="5414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58111" y="3079935"/>
            <a:ext cx="2977273" cy="39881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42851" y="323077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556199" y="2959374"/>
            <a:ext cx="427376" cy="29216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173180" y="2813278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173180" y="3045701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173180" y="327812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73180" y="3510546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67490" y="271976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93143" y="3501079"/>
            <a:ext cx="306219" cy="17638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1663701" y="2788894"/>
            <a:ext cx="2188845" cy="92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5" dirty="0">
                <a:solidFill>
                  <a:srgbClr val="A4001D"/>
                </a:solidFill>
                <a:latin typeface="Trebuchet MS"/>
                <a:cs typeface="Trebuchet MS"/>
              </a:rPr>
              <a:t>hidden</a:t>
            </a:r>
            <a:r>
              <a:rPr spc="-135" dirty="0">
                <a:solidFill>
                  <a:srgbClr val="A4001D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A4001D"/>
                </a:solidFill>
                <a:latin typeface="Trebuchet MS"/>
                <a:cs typeface="Trebuchet MS"/>
              </a:rPr>
              <a:t>states</a:t>
            </a:r>
            <a:endParaRPr>
              <a:latin typeface="Trebuchet MS"/>
              <a:cs typeface="Trebuchet MS"/>
            </a:endParaRPr>
          </a:p>
          <a:p>
            <a:pPr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marL="396240"/>
            <a:r>
              <a:rPr sz="1400" spc="-50" dirty="0">
                <a:latin typeface="Trebuchet MS"/>
                <a:cs typeface="Trebuchet MS"/>
              </a:rPr>
              <a:t>is </a:t>
            </a:r>
            <a:r>
              <a:rPr sz="1400" spc="-60" dirty="0">
                <a:latin typeface="Trebuchet MS"/>
                <a:cs typeface="Trebuchet MS"/>
              </a:rPr>
              <a:t>the </a:t>
            </a:r>
            <a:r>
              <a:rPr sz="1400" spc="-75" dirty="0">
                <a:latin typeface="Trebuchet MS"/>
                <a:cs typeface="Trebuchet MS"/>
              </a:rPr>
              <a:t>initial </a:t>
            </a:r>
            <a:r>
              <a:rPr sz="1400" spc="-50" dirty="0">
                <a:latin typeface="Trebuchet MS"/>
                <a:cs typeface="Trebuchet MS"/>
              </a:rPr>
              <a:t>hidden</a:t>
            </a:r>
            <a:r>
              <a:rPr sz="1400" spc="-310" dirty="0">
                <a:latin typeface="Trebuchet MS"/>
                <a:cs typeface="Trebuchet MS"/>
              </a:rPr>
              <a:t> </a:t>
            </a:r>
            <a:r>
              <a:rPr sz="1400" spc="-75" dirty="0">
                <a:latin typeface="Trebuchet MS"/>
                <a:cs typeface="Trebuchet MS"/>
              </a:rPr>
              <a:t>state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8460740" y="6419206"/>
            <a:ext cx="5245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10" dirty="0">
                <a:latin typeface="Trebuchet MS"/>
                <a:cs typeface="Trebuchet MS"/>
              </a:rPr>
              <a:t>2</a:t>
            </a:r>
            <a:r>
              <a:rPr sz="1400" spc="-114" dirty="0">
                <a:latin typeface="Trebuchet MS"/>
                <a:cs typeface="Trebuchet MS"/>
              </a:rPr>
              <a:t>/</a:t>
            </a:r>
            <a:r>
              <a:rPr sz="1400" spc="-110" dirty="0">
                <a:latin typeface="Trebuchet MS"/>
                <a:cs typeface="Trebuchet MS"/>
              </a:rPr>
              <a:t>1</a:t>
            </a:r>
            <a:r>
              <a:rPr sz="1400" spc="-114" dirty="0">
                <a:latin typeface="Trebuchet MS"/>
                <a:cs typeface="Trebuchet MS"/>
              </a:rPr>
              <a:t>/</a:t>
            </a:r>
            <a:r>
              <a:rPr sz="1400" spc="-25" dirty="0">
                <a:latin typeface="Trebuchet MS"/>
                <a:cs typeface="Trebuchet MS"/>
              </a:rPr>
              <a:t>18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907541" y="6419206"/>
            <a:ext cx="206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25" dirty="0">
                <a:latin typeface="Trebuchet MS"/>
                <a:cs typeface="Trebuchet MS"/>
              </a:rPr>
              <a:t>25</a:t>
            </a:r>
            <a:endParaRPr sz="14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62916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587594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90" dirty="0"/>
              <a:t>A </a:t>
            </a:r>
            <a:r>
              <a:rPr spc="-75" dirty="0"/>
              <a:t>RNN </a:t>
            </a:r>
            <a:r>
              <a:rPr spc="-185" dirty="0"/>
              <a:t>Language</a:t>
            </a:r>
            <a:r>
              <a:rPr spc="-60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59207" y="5630631"/>
            <a:ext cx="160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815" algn="l"/>
              </a:tabLst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91411" y="5630631"/>
            <a:ext cx="715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304921" y="5630631"/>
            <a:ext cx="459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02947" y="5915201"/>
            <a:ext cx="441133" cy="320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19196" y="5915201"/>
            <a:ext cx="424722" cy="320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34604" y="5915201"/>
            <a:ext cx="440475" cy="320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2574" y="5915201"/>
            <a:ext cx="467593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76945" y="478434"/>
            <a:ext cx="4470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b</a:t>
            </a:r>
            <a:r>
              <a:rPr sz="1400" i="1" spc="-60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4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i="1" spc="-85" dirty="0">
                <a:solidFill>
                  <a:srgbClr val="177245"/>
                </a:solidFill>
                <a:latin typeface="Trebuchet MS"/>
                <a:cs typeface="Trebuchet MS"/>
              </a:rPr>
              <a:t>k</a:t>
            </a:r>
            <a:r>
              <a:rPr sz="1400" i="1" spc="-25" dirty="0">
                <a:solidFill>
                  <a:srgbClr val="177245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7414" y="667537"/>
            <a:ext cx="5594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i="1" spc="-70" dirty="0">
                <a:solidFill>
                  <a:srgbClr val="177245"/>
                </a:solidFill>
                <a:latin typeface="Trebuchet MS"/>
                <a:cs typeface="Trebuchet MS"/>
              </a:rPr>
              <a:t>laptops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563013" y="719277"/>
            <a:ext cx="76835" cy="293370"/>
          </a:xfrm>
          <a:custGeom>
            <a:avLst/>
            <a:gdLst/>
            <a:ahLst/>
            <a:cxnLst/>
            <a:rect l="l" t="t" r="r" b="b"/>
            <a:pathLst>
              <a:path w="76834" h="293369">
                <a:moveTo>
                  <a:pt x="42532" y="0"/>
                </a:moveTo>
                <a:lnTo>
                  <a:pt x="33007" y="12"/>
                </a:lnTo>
                <a:lnTo>
                  <a:pt x="33337" y="216649"/>
                </a:lnTo>
                <a:lnTo>
                  <a:pt x="0" y="216700"/>
                </a:lnTo>
                <a:lnTo>
                  <a:pt x="38226" y="292849"/>
                </a:lnTo>
                <a:lnTo>
                  <a:pt x="76187" y="216636"/>
                </a:lnTo>
                <a:lnTo>
                  <a:pt x="42875" y="216636"/>
                </a:lnTo>
                <a:lnTo>
                  <a:pt x="42532" y="0"/>
                </a:lnTo>
                <a:close/>
              </a:path>
              <a:path w="76834" h="293369">
                <a:moveTo>
                  <a:pt x="76212" y="216585"/>
                </a:moveTo>
                <a:lnTo>
                  <a:pt x="42875" y="216636"/>
                </a:lnTo>
                <a:lnTo>
                  <a:pt x="76187" y="216636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19323" y="954990"/>
            <a:ext cx="76200" cy="2331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41356" y="4556793"/>
            <a:ext cx="327878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09574" y="4556793"/>
            <a:ext cx="327695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0895" y="4556793"/>
            <a:ext cx="327669" cy="2042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57629" y="4582238"/>
            <a:ext cx="326470" cy="2023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6330" y="4297984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46330" y="4505197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46330" y="4712411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46330" y="4919636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40640" y="4215650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68187" y="5172202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808" y="438109"/>
                </a:lnTo>
                <a:lnTo>
                  <a:pt x="64858" y="438109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63436" y="5317077"/>
            <a:ext cx="236000" cy="278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47899" y="4328909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47899" y="4536135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47899" y="4743348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47899" y="4950561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42208" y="4246575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59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69756" y="5203126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808" y="438113"/>
                </a:lnTo>
                <a:lnTo>
                  <a:pt x="64858" y="438113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49460" y="5317077"/>
            <a:ext cx="236000" cy="278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71409" y="4338154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1409" y="4545380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71409" y="4752594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71409" y="4959807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65718" y="4255820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59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93278" y="5212384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27"/>
                </a:moveTo>
                <a:lnTo>
                  <a:pt x="45796" y="54127"/>
                </a:lnTo>
                <a:lnTo>
                  <a:pt x="45796" y="438101"/>
                </a:lnTo>
                <a:lnTo>
                  <a:pt x="64846" y="438101"/>
                </a:lnTo>
                <a:lnTo>
                  <a:pt x="64846" y="54127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438150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472982" y="5317077"/>
            <a:ext cx="236000" cy="278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14159" y="4328909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14159" y="4536135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14159" y="4743348"/>
            <a:ext cx="165353" cy="15719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14159" y="4950561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08456" y="4246575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36016" y="5203126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40"/>
                </a:moveTo>
                <a:lnTo>
                  <a:pt x="45808" y="54140"/>
                </a:lnTo>
                <a:lnTo>
                  <a:pt x="45796" y="438113"/>
                </a:lnTo>
                <a:lnTo>
                  <a:pt x="64858" y="438113"/>
                </a:lnTo>
                <a:lnTo>
                  <a:pt x="64858" y="54140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40"/>
                </a:moveTo>
                <a:lnTo>
                  <a:pt x="64858" y="54140"/>
                </a:lnTo>
                <a:lnTo>
                  <a:pt x="94195" y="104457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15720" y="5317077"/>
            <a:ext cx="236000" cy="278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71842" y="2530323"/>
            <a:ext cx="313562" cy="18188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23982" y="2544591"/>
            <a:ext cx="306219" cy="1763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46330" y="2809265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46330" y="3041675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6330" y="3274098"/>
            <a:ext cx="165353" cy="1739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46330" y="3506520"/>
            <a:ext cx="165353" cy="1739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40640" y="2715742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73942" y="3966933"/>
            <a:ext cx="327652" cy="1988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268187" y="3788652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99"/>
                </a:lnTo>
                <a:lnTo>
                  <a:pt x="64858" y="426999"/>
                </a:lnTo>
                <a:lnTo>
                  <a:pt x="64858" y="5414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42851" y="323077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56199" y="2959374"/>
            <a:ext cx="427376" cy="2921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73180" y="2813278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73180" y="3045701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73180" y="3278123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73180" y="3510546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67490" y="271976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415679" y="199545"/>
            <a:ext cx="3167068" cy="2052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385833" y="1188108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529694"/>
                </a:moveTo>
                <a:lnTo>
                  <a:pt x="143183" y="529694"/>
                </a:lnTo>
                <a:lnTo>
                  <a:pt x="143183" y="0"/>
                </a:lnTo>
                <a:lnTo>
                  <a:pt x="0" y="0"/>
                </a:lnTo>
                <a:lnTo>
                  <a:pt x="0" y="52969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385833" y="1188111"/>
            <a:ext cx="143510" cy="530225"/>
          </a:xfrm>
          <a:custGeom>
            <a:avLst/>
            <a:gdLst/>
            <a:ahLst/>
            <a:cxnLst/>
            <a:rect l="l" t="t" r="r" b="b"/>
            <a:pathLst>
              <a:path w="143509" h="530225">
                <a:moveTo>
                  <a:pt x="0" y="0"/>
                </a:moveTo>
                <a:lnTo>
                  <a:pt x="143184" y="0"/>
                </a:lnTo>
                <a:lnTo>
                  <a:pt x="143184" y="529694"/>
                </a:lnTo>
                <a:lnTo>
                  <a:pt x="0" y="52969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469756" y="1917293"/>
            <a:ext cx="111125" cy="829944"/>
          </a:xfrm>
          <a:custGeom>
            <a:avLst/>
            <a:gdLst/>
            <a:ahLst/>
            <a:cxnLst/>
            <a:rect l="l" t="t" r="r" b="b"/>
            <a:pathLst>
              <a:path w="111125" h="829944">
                <a:moveTo>
                  <a:pt x="64858" y="54140"/>
                </a:moveTo>
                <a:lnTo>
                  <a:pt x="45808" y="54140"/>
                </a:lnTo>
                <a:lnTo>
                  <a:pt x="45808" y="829386"/>
                </a:lnTo>
                <a:lnTo>
                  <a:pt x="64858" y="829386"/>
                </a:lnTo>
                <a:lnTo>
                  <a:pt x="64858" y="54140"/>
                </a:lnTo>
                <a:close/>
              </a:path>
              <a:path w="111125" h="82994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829944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630290" y="2224777"/>
            <a:ext cx="197915" cy="17289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93138" y="1714753"/>
            <a:ext cx="2100580" cy="0"/>
          </a:xfrm>
          <a:custGeom>
            <a:avLst/>
            <a:gdLst/>
            <a:ahLst/>
            <a:cxnLst/>
            <a:rect l="l" t="t" r="r" b="b"/>
            <a:pathLst>
              <a:path w="2100579">
                <a:moveTo>
                  <a:pt x="0" y="1"/>
                </a:moveTo>
                <a:lnTo>
                  <a:pt x="2099981" y="0"/>
                </a:lnTo>
              </a:path>
            </a:pathLst>
          </a:custGeom>
          <a:ln w="19050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86953" y="1630305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386953" y="1630298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529649" y="1012126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705675"/>
                </a:moveTo>
                <a:lnTo>
                  <a:pt x="143183" y="705675"/>
                </a:lnTo>
                <a:lnTo>
                  <a:pt x="143183" y="0"/>
                </a:lnTo>
                <a:lnTo>
                  <a:pt x="0" y="0"/>
                </a:lnTo>
                <a:lnTo>
                  <a:pt x="0" y="705675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529649" y="1012126"/>
            <a:ext cx="143510" cy="706120"/>
          </a:xfrm>
          <a:custGeom>
            <a:avLst/>
            <a:gdLst/>
            <a:ahLst/>
            <a:cxnLst/>
            <a:rect l="l" t="t" r="r" b="b"/>
            <a:pathLst>
              <a:path w="143509" h="706119">
                <a:moveTo>
                  <a:pt x="0" y="0"/>
                </a:moveTo>
                <a:lnTo>
                  <a:pt x="143184" y="0"/>
                </a:lnTo>
                <a:lnTo>
                  <a:pt x="143184" y="705676"/>
                </a:lnTo>
                <a:lnTo>
                  <a:pt x="0" y="70567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672347" y="1535347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09" h="182880">
                <a:moveTo>
                  <a:pt x="0" y="182454"/>
                </a:moveTo>
                <a:lnTo>
                  <a:pt x="143183" y="182454"/>
                </a:lnTo>
                <a:lnTo>
                  <a:pt x="143183" y="0"/>
                </a:lnTo>
                <a:lnTo>
                  <a:pt x="0" y="0"/>
                </a:lnTo>
                <a:lnTo>
                  <a:pt x="0" y="18245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72347" y="1535341"/>
            <a:ext cx="143510" cy="182880"/>
          </a:xfrm>
          <a:custGeom>
            <a:avLst/>
            <a:gdLst/>
            <a:ahLst/>
            <a:cxnLst/>
            <a:rect l="l" t="t" r="r" b="b"/>
            <a:pathLst>
              <a:path w="143509" h="182880">
                <a:moveTo>
                  <a:pt x="0" y="0"/>
                </a:moveTo>
                <a:lnTo>
                  <a:pt x="143184" y="0"/>
                </a:lnTo>
                <a:lnTo>
                  <a:pt x="143184" y="182455"/>
                </a:lnTo>
                <a:lnTo>
                  <a:pt x="0" y="1824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815044" y="1427095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6"/>
                </a:moveTo>
                <a:lnTo>
                  <a:pt x="143183" y="290706"/>
                </a:lnTo>
                <a:lnTo>
                  <a:pt x="143183" y="0"/>
                </a:lnTo>
                <a:lnTo>
                  <a:pt x="0" y="0"/>
                </a:lnTo>
                <a:lnTo>
                  <a:pt x="0" y="29070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815044" y="1427086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7"/>
                </a:lnTo>
                <a:lnTo>
                  <a:pt x="0" y="29070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957741" y="1630305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87496"/>
                </a:moveTo>
                <a:lnTo>
                  <a:pt x="143183" y="87496"/>
                </a:lnTo>
                <a:lnTo>
                  <a:pt x="143183" y="0"/>
                </a:lnTo>
                <a:lnTo>
                  <a:pt x="0" y="0"/>
                </a:lnTo>
                <a:lnTo>
                  <a:pt x="0" y="87496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957741" y="1630298"/>
            <a:ext cx="143510" cy="87630"/>
          </a:xfrm>
          <a:custGeom>
            <a:avLst/>
            <a:gdLst/>
            <a:ahLst/>
            <a:cxnLst/>
            <a:rect l="l" t="t" r="r" b="b"/>
            <a:pathLst>
              <a:path w="143509" h="87630">
                <a:moveTo>
                  <a:pt x="0" y="0"/>
                </a:moveTo>
                <a:lnTo>
                  <a:pt x="143184" y="0"/>
                </a:lnTo>
                <a:lnTo>
                  <a:pt x="143184" y="87496"/>
                </a:lnTo>
                <a:lnTo>
                  <a:pt x="0" y="8749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100439" y="1403272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09" h="314960">
                <a:moveTo>
                  <a:pt x="0" y="314529"/>
                </a:moveTo>
                <a:lnTo>
                  <a:pt x="143183" y="314529"/>
                </a:lnTo>
                <a:lnTo>
                  <a:pt x="143183" y="0"/>
                </a:lnTo>
                <a:lnTo>
                  <a:pt x="0" y="0"/>
                </a:lnTo>
                <a:lnTo>
                  <a:pt x="0" y="314529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100439" y="1403273"/>
            <a:ext cx="143510" cy="314960"/>
          </a:xfrm>
          <a:custGeom>
            <a:avLst/>
            <a:gdLst/>
            <a:ahLst/>
            <a:cxnLst/>
            <a:rect l="l" t="t" r="r" b="b"/>
            <a:pathLst>
              <a:path w="143509" h="314960">
                <a:moveTo>
                  <a:pt x="0" y="0"/>
                </a:moveTo>
                <a:lnTo>
                  <a:pt x="143184" y="0"/>
                </a:lnTo>
                <a:lnTo>
                  <a:pt x="143184" y="314529"/>
                </a:lnTo>
                <a:lnTo>
                  <a:pt x="0" y="31452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243136" y="1427093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290708"/>
                </a:moveTo>
                <a:lnTo>
                  <a:pt x="143183" y="290708"/>
                </a:lnTo>
                <a:lnTo>
                  <a:pt x="143183" y="0"/>
                </a:lnTo>
                <a:lnTo>
                  <a:pt x="0" y="0"/>
                </a:lnTo>
                <a:lnTo>
                  <a:pt x="0" y="290708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243136" y="1427086"/>
            <a:ext cx="143510" cy="290830"/>
          </a:xfrm>
          <a:custGeom>
            <a:avLst/>
            <a:gdLst/>
            <a:ahLst/>
            <a:cxnLst/>
            <a:rect l="l" t="t" r="r" b="b"/>
            <a:pathLst>
              <a:path w="143509" h="290830">
                <a:moveTo>
                  <a:pt x="0" y="0"/>
                </a:moveTo>
                <a:lnTo>
                  <a:pt x="143184" y="0"/>
                </a:lnTo>
                <a:lnTo>
                  <a:pt x="143184" y="290708"/>
                </a:lnTo>
                <a:lnTo>
                  <a:pt x="0" y="29070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523768" y="1474901"/>
            <a:ext cx="295406" cy="24765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813912" y="1396271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321530"/>
                </a:moveTo>
                <a:lnTo>
                  <a:pt x="143183" y="321530"/>
                </a:lnTo>
                <a:lnTo>
                  <a:pt x="143183" y="0"/>
                </a:lnTo>
                <a:lnTo>
                  <a:pt x="0" y="0"/>
                </a:lnTo>
                <a:lnTo>
                  <a:pt x="0" y="32153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813912" y="1396264"/>
            <a:ext cx="143510" cy="321945"/>
          </a:xfrm>
          <a:custGeom>
            <a:avLst/>
            <a:gdLst/>
            <a:ahLst/>
            <a:cxnLst/>
            <a:rect l="l" t="t" r="r" b="b"/>
            <a:pathLst>
              <a:path w="143509" h="321944">
                <a:moveTo>
                  <a:pt x="0" y="0"/>
                </a:moveTo>
                <a:lnTo>
                  <a:pt x="143184" y="0"/>
                </a:lnTo>
                <a:lnTo>
                  <a:pt x="143184" y="321531"/>
                </a:lnTo>
                <a:lnTo>
                  <a:pt x="0" y="32153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956609" y="1689846"/>
            <a:ext cx="143510" cy="0"/>
          </a:xfrm>
          <a:custGeom>
            <a:avLst/>
            <a:gdLst/>
            <a:ahLst/>
            <a:cxnLst/>
            <a:rect l="l" t="t" r="r" b="b"/>
            <a:pathLst>
              <a:path w="143509">
                <a:moveTo>
                  <a:pt x="0" y="0"/>
                </a:moveTo>
                <a:lnTo>
                  <a:pt x="143183" y="0"/>
                </a:lnTo>
              </a:path>
            </a:pathLst>
          </a:custGeom>
          <a:ln w="55910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956609" y="1661884"/>
            <a:ext cx="143510" cy="56515"/>
          </a:xfrm>
          <a:custGeom>
            <a:avLst/>
            <a:gdLst/>
            <a:ahLst/>
            <a:cxnLst/>
            <a:rect l="l" t="t" r="r" b="b"/>
            <a:pathLst>
              <a:path w="143509" h="56514">
                <a:moveTo>
                  <a:pt x="0" y="0"/>
                </a:moveTo>
                <a:lnTo>
                  <a:pt x="143184" y="0"/>
                </a:lnTo>
                <a:lnTo>
                  <a:pt x="143184" y="55911"/>
                </a:lnTo>
                <a:lnTo>
                  <a:pt x="0" y="559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17724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386953" y="1761528"/>
            <a:ext cx="1713230" cy="76200"/>
          </a:xfrm>
          <a:custGeom>
            <a:avLst/>
            <a:gdLst/>
            <a:ahLst/>
            <a:cxnLst/>
            <a:rect l="l" t="t" r="r" b="b"/>
            <a:pathLst>
              <a:path w="171322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1693799" y="47625"/>
                </a:lnTo>
                <a:lnTo>
                  <a:pt x="1712849" y="38100"/>
                </a:lnTo>
                <a:lnTo>
                  <a:pt x="1693799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1713229" h="76200">
                <a:moveTo>
                  <a:pt x="1693799" y="47625"/>
                </a:moveTo>
                <a:lnTo>
                  <a:pt x="1636649" y="47625"/>
                </a:lnTo>
                <a:lnTo>
                  <a:pt x="1636649" y="76200"/>
                </a:lnTo>
                <a:lnTo>
                  <a:pt x="1693799" y="47625"/>
                </a:lnTo>
                <a:close/>
              </a:path>
              <a:path w="1713229" h="76200">
                <a:moveTo>
                  <a:pt x="1636649" y="0"/>
                </a:moveTo>
                <a:lnTo>
                  <a:pt x="1636649" y="28575"/>
                </a:lnTo>
                <a:lnTo>
                  <a:pt x="1693799" y="28575"/>
                </a:lnTo>
                <a:lnTo>
                  <a:pt x="1636649" y="0"/>
                </a:lnTo>
                <a:close/>
              </a:path>
            </a:pathLst>
          </a:custGeom>
          <a:solidFill>
            <a:srgbClr val="1772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394752" y="1783791"/>
            <a:ext cx="111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65" dirty="0">
                <a:solidFill>
                  <a:srgbClr val="177245"/>
                </a:solidFill>
                <a:latin typeface="Trebuchet MS"/>
                <a:cs typeface="Trebuchet MS"/>
              </a:rPr>
              <a:t>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9900501" y="1787575"/>
            <a:ext cx="279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95" dirty="0">
                <a:solidFill>
                  <a:srgbClr val="177245"/>
                </a:solidFill>
                <a:latin typeface="Trebuchet MS"/>
                <a:cs typeface="Trebuchet MS"/>
              </a:rPr>
              <a:t>z</a:t>
            </a:r>
            <a:r>
              <a:rPr sz="1400" spc="-7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r>
              <a:rPr sz="1400" spc="-15" dirty="0">
                <a:solidFill>
                  <a:srgbClr val="177245"/>
                </a:solidFill>
                <a:latin typeface="Trebuchet MS"/>
                <a:cs typeface="Trebuchet MS"/>
              </a:rPr>
              <a:t>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314159" y="2840189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314159" y="3072612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14159" y="3305022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314159" y="3537445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41770" y="3966933"/>
            <a:ext cx="327652" cy="1988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36016" y="3819589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27"/>
                </a:moveTo>
                <a:lnTo>
                  <a:pt x="45808" y="54127"/>
                </a:lnTo>
                <a:lnTo>
                  <a:pt x="45796" y="426986"/>
                </a:lnTo>
                <a:lnTo>
                  <a:pt x="64858" y="426986"/>
                </a:lnTo>
                <a:lnTo>
                  <a:pt x="64858" y="54127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509194" y="3228874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622554" y="2959374"/>
            <a:ext cx="427376" cy="2921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989300" y="2510942"/>
            <a:ext cx="326175" cy="2103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208456" y="274667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499033" y="3966933"/>
            <a:ext cx="327652" cy="1988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047726" y="2510942"/>
            <a:ext cx="322836" cy="2103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65718" y="275592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566456" y="323812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679804" y="2959374"/>
            <a:ext cx="427376" cy="2921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393278" y="3828835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27"/>
                </a:moveTo>
                <a:lnTo>
                  <a:pt x="45796" y="54127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46" y="54127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427354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371409" y="2849435"/>
            <a:ext cx="165353" cy="1739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371409" y="3081858"/>
            <a:ext cx="165353" cy="1739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371409" y="3314268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371409" y="3546690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575510" y="3966933"/>
            <a:ext cx="327652" cy="1988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469756" y="3819589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27"/>
                </a:moveTo>
                <a:lnTo>
                  <a:pt x="45808" y="54127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27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642934" y="3228874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12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39" y="108076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756294" y="2959374"/>
            <a:ext cx="427376" cy="29216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122030" y="2534717"/>
            <a:ext cx="322326" cy="18653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447899" y="2840189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9447899" y="3072612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9447899" y="3305022"/>
            <a:ext cx="165353" cy="1739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9447899" y="3537445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9342208" y="274667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1812809" y="1028128"/>
            <a:ext cx="1656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Trebuchet MS"/>
                <a:cs typeface="Trebuchet MS"/>
              </a:rPr>
              <a:t>RNN</a:t>
            </a:r>
            <a:r>
              <a:rPr spc="-165" dirty="0">
                <a:latin typeface="Trebuchet MS"/>
                <a:cs typeface="Trebuchet MS"/>
              </a:rPr>
              <a:t> </a:t>
            </a:r>
            <a:r>
              <a:rPr b="1" spc="-105" dirty="0">
                <a:solidFill>
                  <a:srgbClr val="00B050"/>
                </a:solidFill>
                <a:latin typeface="Trebuchet MS"/>
                <a:cs typeface="Trebuchet MS"/>
              </a:rPr>
              <a:t>Advantages</a:t>
            </a:r>
            <a:r>
              <a:rPr spc="-105" dirty="0">
                <a:latin typeface="Trebuchet MS"/>
                <a:cs typeface="Trebuchet MS"/>
              </a:rPr>
              <a:t>: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812809" y="1299108"/>
            <a:ext cx="2592070" cy="3613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152400" indent="-285750"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85" dirty="0">
                <a:latin typeface="Trebuchet MS"/>
                <a:cs typeface="Trebuchet MS"/>
              </a:rPr>
              <a:t>Can </a:t>
            </a:r>
            <a:r>
              <a:rPr spc="-65" dirty="0">
                <a:latin typeface="Trebuchet MS"/>
                <a:cs typeface="Trebuchet MS"/>
              </a:rPr>
              <a:t>process </a:t>
            </a:r>
            <a:r>
              <a:rPr spc="-75" dirty="0">
                <a:solidFill>
                  <a:srgbClr val="00B050"/>
                </a:solidFill>
                <a:latin typeface="Trebuchet MS"/>
                <a:cs typeface="Trebuchet MS"/>
              </a:rPr>
              <a:t>any</a:t>
            </a:r>
            <a:r>
              <a:rPr spc="-32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pc="-80" dirty="0">
                <a:solidFill>
                  <a:srgbClr val="00B050"/>
                </a:solidFill>
                <a:latin typeface="Trebuchet MS"/>
                <a:cs typeface="Trebuchet MS"/>
              </a:rPr>
              <a:t>length </a:t>
            </a:r>
            <a:r>
              <a:rPr spc="-80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input</a:t>
            </a:r>
            <a:endParaRPr>
              <a:latin typeface="Trebuchet MS"/>
              <a:cs typeface="Trebuchet MS"/>
            </a:endParaRPr>
          </a:p>
          <a:p>
            <a:pPr marL="298450" marR="5080" indent="-285750">
              <a:spcBef>
                <a:spcPts val="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5" dirty="0">
                <a:solidFill>
                  <a:srgbClr val="00B050"/>
                </a:solidFill>
                <a:latin typeface="Trebuchet MS"/>
                <a:cs typeface="Trebuchet MS"/>
              </a:rPr>
              <a:t>Model </a:t>
            </a:r>
            <a:r>
              <a:rPr spc="-105" dirty="0">
                <a:solidFill>
                  <a:srgbClr val="00B050"/>
                </a:solidFill>
                <a:latin typeface="Trebuchet MS"/>
                <a:cs typeface="Trebuchet MS"/>
              </a:rPr>
              <a:t>size </a:t>
            </a:r>
            <a:r>
              <a:rPr spc="-80" dirty="0">
                <a:solidFill>
                  <a:srgbClr val="00B050"/>
                </a:solidFill>
                <a:latin typeface="Trebuchet MS"/>
                <a:cs typeface="Trebuchet MS"/>
              </a:rPr>
              <a:t>doesn’t  </a:t>
            </a:r>
            <a:r>
              <a:rPr spc="-85" dirty="0">
                <a:solidFill>
                  <a:srgbClr val="00B050"/>
                </a:solidFill>
                <a:latin typeface="Trebuchet MS"/>
                <a:cs typeface="Trebuchet MS"/>
              </a:rPr>
              <a:t>increase </a:t>
            </a:r>
            <a:r>
              <a:rPr spc="-85" dirty="0">
                <a:latin typeface="Trebuchet MS"/>
                <a:cs typeface="Trebuchet MS"/>
              </a:rPr>
              <a:t>for </a:t>
            </a:r>
            <a:r>
              <a:rPr spc="-70" dirty="0">
                <a:latin typeface="Trebuchet MS"/>
                <a:cs typeface="Trebuchet MS"/>
              </a:rPr>
              <a:t>longer</a:t>
            </a:r>
            <a:r>
              <a:rPr spc="-27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input</a:t>
            </a:r>
            <a:endParaRPr>
              <a:latin typeface="Trebuchet MS"/>
              <a:cs typeface="Trebuchet MS"/>
            </a:endParaRPr>
          </a:p>
          <a:p>
            <a:pPr marL="298450" marR="122555" indent="-285750">
              <a:lnSpc>
                <a:spcPct val="998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75" dirty="0">
                <a:latin typeface="Trebuchet MS"/>
                <a:cs typeface="Trebuchet MS"/>
              </a:rPr>
              <a:t>Computation </a:t>
            </a:r>
            <a:r>
              <a:rPr spc="-85" dirty="0">
                <a:latin typeface="Trebuchet MS"/>
                <a:cs typeface="Trebuchet MS"/>
              </a:rPr>
              <a:t>for step </a:t>
            </a:r>
            <a:r>
              <a:rPr i="1" spc="-155" dirty="0">
                <a:latin typeface="Trebuchet MS"/>
                <a:cs typeface="Trebuchet MS"/>
              </a:rPr>
              <a:t>t  </a:t>
            </a:r>
            <a:r>
              <a:rPr spc="-90" dirty="0">
                <a:latin typeface="Trebuchet MS"/>
                <a:cs typeface="Trebuchet MS"/>
              </a:rPr>
              <a:t>can </a:t>
            </a:r>
            <a:r>
              <a:rPr spc="-85" dirty="0">
                <a:latin typeface="Trebuchet MS"/>
                <a:cs typeface="Trebuchet MS"/>
              </a:rPr>
              <a:t>(in </a:t>
            </a:r>
            <a:r>
              <a:rPr spc="-75" dirty="0">
                <a:latin typeface="Trebuchet MS"/>
                <a:cs typeface="Trebuchet MS"/>
              </a:rPr>
              <a:t>theory) </a:t>
            </a:r>
            <a:r>
              <a:rPr spc="-55" dirty="0">
                <a:latin typeface="Trebuchet MS"/>
                <a:cs typeface="Trebuchet MS"/>
              </a:rPr>
              <a:t>use  </a:t>
            </a:r>
            <a:r>
              <a:rPr spc="-80" dirty="0">
                <a:latin typeface="Trebuchet MS"/>
                <a:cs typeface="Trebuchet MS"/>
              </a:rPr>
              <a:t>information </a:t>
            </a:r>
            <a:r>
              <a:rPr spc="-75" dirty="0">
                <a:latin typeface="Trebuchet MS"/>
                <a:cs typeface="Trebuchet MS"/>
              </a:rPr>
              <a:t>from</a:t>
            </a:r>
            <a:r>
              <a:rPr spc="-220" dirty="0"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00B050"/>
                </a:solidFill>
                <a:latin typeface="Trebuchet MS"/>
                <a:cs typeface="Trebuchet MS"/>
              </a:rPr>
              <a:t>many  steps</a:t>
            </a:r>
            <a:r>
              <a:rPr spc="-14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pc="-95" dirty="0">
                <a:solidFill>
                  <a:srgbClr val="00B050"/>
                </a:solidFill>
                <a:latin typeface="Trebuchet MS"/>
                <a:cs typeface="Trebuchet MS"/>
              </a:rPr>
              <a:t>back</a:t>
            </a:r>
            <a:endParaRPr>
              <a:latin typeface="Trebuchet MS"/>
              <a:cs typeface="Trebuchet MS"/>
            </a:endParaRPr>
          </a:p>
          <a:p>
            <a:pPr marL="298450" marR="467359" indent="-285750" algn="just">
              <a:lnSpc>
                <a:spcPct val="99800"/>
              </a:lnSpc>
              <a:spcBef>
                <a:spcPts val="10"/>
              </a:spcBef>
              <a:buFont typeface="Arial"/>
              <a:buChar char="•"/>
              <a:tabLst>
                <a:tab pos="298450" algn="l"/>
              </a:tabLst>
            </a:pPr>
            <a:r>
              <a:rPr spc="-65" dirty="0">
                <a:latin typeface="Trebuchet MS"/>
                <a:cs typeface="Trebuchet MS"/>
              </a:rPr>
              <a:t>Weights </a:t>
            </a:r>
            <a:r>
              <a:rPr spc="-95" dirty="0">
                <a:latin typeface="Trebuchet MS"/>
                <a:cs typeface="Trebuchet MS"/>
              </a:rPr>
              <a:t>are </a:t>
            </a:r>
            <a:r>
              <a:rPr spc="-70" dirty="0">
                <a:solidFill>
                  <a:srgbClr val="00B050"/>
                </a:solidFill>
                <a:latin typeface="Trebuchet MS"/>
                <a:cs typeface="Trebuchet MS"/>
              </a:rPr>
              <a:t>shared </a:t>
            </a:r>
            <a:r>
              <a:rPr spc="-70" dirty="0">
                <a:latin typeface="Trebuchet MS"/>
                <a:cs typeface="Trebuchet MS"/>
              </a:rPr>
              <a:t> across </a:t>
            </a:r>
            <a:r>
              <a:rPr spc="-85" dirty="0">
                <a:latin typeface="Trebuchet MS"/>
                <a:cs typeface="Trebuchet MS"/>
              </a:rPr>
              <a:t>timesteps</a:t>
            </a:r>
            <a:r>
              <a:rPr spc="-235" dirty="0">
                <a:latin typeface="Trebuchet MS"/>
                <a:cs typeface="Trebuchet MS"/>
              </a:rPr>
              <a:t> </a:t>
            </a:r>
            <a:r>
              <a:rPr dirty="0">
                <a:latin typeface="Wingdings"/>
                <a:cs typeface="Wingdings"/>
              </a:rPr>
              <a:t>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80" dirty="0">
                <a:latin typeface="Trebuchet MS"/>
                <a:cs typeface="Trebuchet MS"/>
              </a:rPr>
              <a:t>representations </a:t>
            </a:r>
            <a:r>
              <a:rPr spc="-105" dirty="0">
                <a:latin typeface="Trebuchet MS"/>
                <a:cs typeface="Trebuchet MS"/>
              </a:rPr>
              <a:t>are  </a:t>
            </a:r>
            <a:r>
              <a:rPr spc="-70" dirty="0">
                <a:latin typeface="Trebuchet MS"/>
                <a:cs typeface="Trebuchet MS"/>
              </a:rPr>
              <a:t>shared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382261" y="4965231"/>
            <a:ext cx="185420" cy="1588135"/>
          </a:xfrm>
          <a:custGeom>
            <a:avLst/>
            <a:gdLst/>
            <a:ahLst/>
            <a:cxnLst/>
            <a:rect l="l" t="t" r="r" b="b"/>
            <a:pathLst>
              <a:path w="185419" h="1588134">
                <a:moveTo>
                  <a:pt x="0" y="0"/>
                </a:moveTo>
                <a:lnTo>
                  <a:pt x="36027" y="5204"/>
                </a:lnTo>
                <a:lnTo>
                  <a:pt x="65447" y="19396"/>
                </a:lnTo>
                <a:lnTo>
                  <a:pt x="85283" y="40447"/>
                </a:lnTo>
                <a:lnTo>
                  <a:pt x="92557" y="66224"/>
                </a:lnTo>
                <a:lnTo>
                  <a:pt x="92557" y="727762"/>
                </a:lnTo>
                <a:lnTo>
                  <a:pt x="99831" y="753540"/>
                </a:lnTo>
                <a:lnTo>
                  <a:pt x="119667" y="774590"/>
                </a:lnTo>
                <a:lnTo>
                  <a:pt x="149087" y="788783"/>
                </a:lnTo>
                <a:lnTo>
                  <a:pt x="185115" y="793987"/>
                </a:lnTo>
                <a:lnTo>
                  <a:pt x="149087" y="799191"/>
                </a:lnTo>
                <a:lnTo>
                  <a:pt x="119667" y="813384"/>
                </a:lnTo>
                <a:lnTo>
                  <a:pt x="99831" y="834434"/>
                </a:lnTo>
                <a:lnTo>
                  <a:pt x="92557" y="860212"/>
                </a:lnTo>
                <a:lnTo>
                  <a:pt x="92557" y="1521750"/>
                </a:lnTo>
                <a:lnTo>
                  <a:pt x="85283" y="1547525"/>
                </a:lnTo>
                <a:lnTo>
                  <a:pt x="65447" y="1568574"/>
                </a:lnTo>
                <a:lnTo>
                  <a:pt x="36027" y="1582766"/>
                </a:lnTo>
                <a:lnTo>
                  <a:pt x="0" y="1587970"/>
                </a:lnTo>
              </a:path>
            </a:pathLst>
          </a:custGeom>
          <a:ln w="190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4601782" y="5324692"/>
            <a:ext cx="100012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pc="10" dirty="0">
                <a:solidFill>
                  <a:srgbClr val="C00000"/>
                </a:solidFill>
                <a:latin typeface="Trebuchet MS"/>
                <a:cs typeface="Trebuchet MS"/>
              </a:rPr>
              <a:t>More </a:t>
            </a:r>
            <a:r>
              <a:rPr spc="-30" dirty="0">
                <a:solidFill>
                  <a:srgbClr val="C00000"/>
                </a:solidFill>
                <a:latin typeface="Trebuchet MS"/>
                <a:cs typeface="Trebuchet MS"/>
              </a:rPr>
              <a:t>on  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these</a:t>
            </a:r>
            <a:r>
              <a:rPr spc="-18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C00000"/>
                </a:solidFill>
                <a:latin typeface="Trebuchet MS"/>
                <a:cs typeface="Trebuchet MS"/>
              </a:rPr>
              <a:t>next  </a:t>
            </a:r>
            <a:r>
              <a:rPr spc="-85" dirty="0">
                <a:solidFill>
                  <a:srgbClr val="C00000"/>
                </a:solidFill>
                <a:latin typeface="Trebuchet MS"/>
                <a:cs typeface="Trebuchet MS"/>
              </a:rPr>
              <a:t>week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8460740" y="6419206"/>
            <a:ext cx="5245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10" dirty="0">
                <a:latin typeface="Trebuchet MS"/>
                <a:cs typeface="Trebuchet MS"/>
              </a:rPr>
              <a:t>2</a:t>
            </a:r>
            <a:r>
              <a:rPr sz="1400" spc="-114" dirty="0">
                <a:latin typeface="Trebuchet MS"/>
                <a:cs typeface="Trebuchet MS"/>
              </a:rPr>
              <a:t>/</a:t>
            </a:r>
            <a:r>
              <a:rPr sz="1400" spc="-110" dirty="0">
                <a:latin typeface="Trebuchet MS"/>
                <a:cs typeface="Trebuchet MS"/>
              </a:rPr>
              <a:t>1</a:t>
            </a:r>
            <a:r>
              <a:rPr sz="1400" spc="-114" dirty="0">
                <a:latin typeface="Trebuchet MS"/>
                <a:cs typeface="Trebuchet MS"/>
              </a:rPr>
              <a:t>/</a:t>
            </a:r>
            <a:r>
              <a:rPr sz="1400" spc="-25" dirty="0">
                <a:latin typeface="Trebuchet MS"/>
                <a:cs typeface="Trebuchet MS"/>
              </a:rPr>
              <a:t>18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812810" y="4867770"/>
            <a:ext cx="255714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0" dirty="0">
                <a:latin typeface="Trebuchet MS"/>
                <a:cs typeface="Trebuchet MS"/>
              </a:rPr>
              <a:t>RNN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b="1" spc="-95" dirty="0">
                <a:solidFill>
                  <a:srgbClr val="C00000"/>
                </a:solidFill>
                <a:latin typeface="Trebuchet MS"/>
                <a:cs typeface="Trebuchet MS"/>
              </a:rPr>
              <a:t>Disadvantages</a:t>
            </a:r>
            <a:r>
              <a:rPr spc="-95" dirty="0">
                <a:latin typeface="Trebuchet MS"/>
                <a:cs typeface="Trebuchet MS"/>
              </a:rPr>
              <a:t>:</a:t>
            </a:r>
            <a:endParaRPr>
              <a:latin typeface="Trebuchet MS"/>
              <a:cs typeface="Trebuchet MS"/>
            </a:endParaRPr>
          </a:p>
          <a:p>
            <a:pPr marL="298450" marR="91440" indent="-285750">
              <a:lnSpc>
                <a:spcPts val="213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90" dirty="0">
                <a:latin typeface="Trebuchet MS"/>
                <a:cs typeface="Trebuchet MS"/>
              </a:rPr>
              <a:t>Recurrent</a:t>
            </a:r>
            <a:r>
              <a:rPr spc="-204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computation  </a:t>
            </a:r>
            <a:r>
              <a:rPr spc="-65" dirty="0">
                <a:latin typeface="Trebuchet MS"/>
                <a:cs typeface="Trebuchet MS"/>
              </a:rPr>
              <a:t>is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-60" dirty="0">
                <a:solidFill>
                  <a:srgbClr val="C00000"/>
                </a:solidFill>
                <a:latin typeface="Trebuchet MS"/>
                <a:cs typeface="Trebuchet MS"/>
              </a:rPr>
              <a:t>slow</a:t>
            </a:r>
            <a:endParaRPr>
              <a:latin typeface="Trebuchet MS"/>
              <a:cs typeface="Trebuchet MS"/>
            </a:endParaRPr>
          </a:p>
          <a:p>
            <a:pPr marL="298450" marR="5080" indent="-285750">
              <a:lnSpc>
                <a:spcPts val="2170"/>
              </a:lnSpc>
              <a:spcBef>
                <a:spcPts val="1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pc="-50" dirty="0">
                <a:latin typeface="Trebuchet MS"/>
                <a:cs typeface="Trebuchet MS"/>
              </a:rPr>
              <a:t>In </a:t>
            </a:r>
            <a:r>
              <a:rPr spc="-114" dirty="0">
                <a:latin typeface="Trebuchet MS"/>
                <a:cs typeface="Trebuchet MS"/>
              </a:rPr>
              <a:t>practice, </a:t>
            </a:r>
            <a:r>
              <a:rPr spc="-105" dirty="0">
                <a:latin typeface="Trebuchet MS"/>
                <a:cs typeface="Trebuchet MS"/>
              </a:rPr>
              <a:t>difficult </a:t>
            </a:r>
            <a:r>
              <a:rPr spc="-75" dirty="0">
                <a:latin typeface="Trebuchet MS"/>
                <a:cs typeface="Trebuchet MS"/>
              </a:rPr>
              <a:t>to  </a:t>
            </a:r>
            <a:r>
              <a:rPr spc="-85" dirty="0">
                <a:latin typeface="Trebuchet MS"/>
                <a:cs typeface="Trebuchet MS"/>
              </a:rPr>
              <a:t>access </a:t>
            </a:r>
            <a:r>
              <a:rPr spc="-80" dirty="0">
                <a:latin typeface="Trebuchet MS"/>
                <a:cs typeface="Trebuchet MS"/>
              </a:rPr>
              <a:t>information</a:t>
            </a:r>
            <a:r>
              <a:rPr spc="-204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from</a:t>
            </a:r>
            <a:endParaRPr>
              <a:latin typeface="Trebuchet MS"/>
              <a:cs typeface="Trebuchet MS"/>
            </a:endParaRPr>
          </a:p>
          <a:p>
            <a:pPr marR="612140" algn="ctr">
              <a:lnSpc>
                <a:spcPts val="2090"/>
              </a:lnSpc>
            </a:pPr>
            <a:r>
              <a:rPr sz="2100" spc="-75" baseline="-39682" dirty="0">
                <a:latin typeface="Trebuchet MS"/>
                <a:cs typeface="Trebuchet MS"/>
              </a:rPr>
              <a:t>26</a:t>
            </a:r>
            <a:r>
              <a:rPr spc="-50" dirty="0">
                <a:solidFill>
                  <a:srgbClr val="C00000"/>
                </a:solidFill>
                <a:latin typeface="Trebuchet MS"/>
                <a:cs typeface="Trebuchet MS"/>
              </a:rPr>
              <a:t>many </a:t>
            </a:r>
            <a:r>
              <a:rPr spc="-75" dirty="0">
                <a:solidFill>
                  <a:srgbClr val="C00000"/>
                </a:solidFill>
                <a:latin typeface="Trebuchet MS"/>
                <a:cs typeface="Trebuchet MS"/>
              </a:rPr>
              <a:t>steps</a:t>
            </a:r>
            <a:r>
              <a:rPr spc="-24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pc="-95" dirty="0">
                <a:solidFill>
                  <a:srgbClr val="C00000"/>
                </a:solidFill>
                <a:latin typeface="Trebuchet MS"/>
                <a:cs typeface="Trebuchet MS"/>
              </a:rPr>
              <a:t>back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29080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7998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1" y="1041362"/>
            <a:ext cx="6392545" cy="829944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spc="-120" dirty="0">
                <a:latin typeface="Trebuchet MS"/>
                <a:cs typeface="Trebuchet MS"/>
              </a:rPr>
              <a:t>Get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BB57BE"/>
                </a:solidFill>
                <a:latin typeface="Trebuchet MS"/>
                <a:cs typeface="Trebuchet MS"/>
              </a:rPr>
              <a:t>big</a:t>
            </a:r>
            <a:r>
              <a:rPr sz="22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75" dirty="0">
                <a:solidFill>
                  <a:srgbClr val="BB57BE"/>
                </a:solidFill>
                <a:latin typeface="Trebuchet MS"/>
                <a:cs typeface="Trebuchet MS"/>
              </a:rPr>
              <a:t>corpus</a:t>
            </a:r>
            <a:r>
              <a:rPr sz="2200" spc="-15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22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135" dirty="0">
                <a:solidFill>
                  <a:srgbClr val="BB57BE"/>
                </a:solidFill>
                <a:latin typeface="Trebuchet MS"/>
                <a:cs typeface="Trebuchet MS"/>
              </a:rPr>
              <a:t>text</a:t>
            </a:r>
            <a:r>
              <a:rPr sz="2200" spc="-1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which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is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sequence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words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spcBef>
                <a:spcPts val="5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spc="-105" dirty="0">
                <a:latin typeface="Trebuchet MS"/>
                <a:cs typeface="Trebuchet MS"/>
              </a:rPr>
              <a:t>Feed </a:t>
            </a:r>
            <a:r>
              <a:rPr sz="2200" spc="-85" dirty="0">
                <a:latin typeface="Trebuchet MS"/>
                <a:cs typeface="Trebuchet MS"/>
              </a:rPr>
              <a:t>into </a:t>
            </a:r>
            <a:r>
              <a:rPr sz="2200" spc="-40" dirty="0">
                <a:latin typeface="Trebuchet MS"/>
                <a:cs typeface="Trebuchet MS"/>
              </a:rPr>
              <a:t>RNN-LM;</a:t>
            </a:r>
            <a:r>
              <a:rPr sz="2200" spc="-48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compute </a:t>
            </a:r>
            <a:r>
              <a:rPr sz="2200" spc="-85" dirty="0">
                <a:latin typeface="Trebuchet MS"/>
                <a:cs typeface="Trebuchet MS"/>
              </a:rPr>
              <a:t>output </a:t>
            </a:r>
            <a:r>
              <a:rPr sz="2200" spc="-90" dirty="0">
                <a:latin typeface="Trebuchet MS"/>
                <a:cs typeface="Trebuchet MS"/>
              </a:rPr>
              <a:t>distribution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8178" y="1510449"/>
            <a:ext cx="179958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85" dirty="0">
                <a:solidFill>
                  <a:srgbClr val="BB57BE"/>
                </a:solidFill>
                <a:latin typeface="Trebuchet MS"/>
                <a:cs typeface="Trebuchet MS"/>
              </a:rPr>
              <a:t>for </a:t>
            </a:r>
            <a:r>
              <a:rPr sz="2200" i="1" spc="-130" dirty="0">
                <a:solidFill>
                  <a:srgbClr val="BB57BE"/>
                </a:solidFill>
                <a:latin typeface="Trebuchet MS"/>
                <a:cs typeface="Trebuchet MS"/>
              </a:rPr>
              <a:t>every </a:t>
            </a:r>
            <a:r>
              <a:rPr sz="2200" i="1" spc="-120" dirty="0">
                <a:solidFill>
                  <a:srgbClr val="BB57BE"/>
                </a:solidFill>
                <a:latin typeface="Trebuchet MS"/>
                <a:cs typeface="Trebuchet MS"/>
              </a:rPr>
              <a:t>step</a:t>
            </a:r>
            <a:r>
              <a:rPr sz="2200" i="1" spc="-34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i="1" spc="-225" dirty="0">
                <a:solidFill>
                  <a:srgbClr val="BB57BE"/>
                </a:solidFill>
                <a:latin typeface="Trebuchet MS"/>
                <a:cs typeface="Trebuchet MS"/>
              </a:rPr>
              <a:t>t</a:t>
            </a:r>
            <a:r>
              <a:rPr sz="2200" i="1" spc="-225" dirty="0"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541" y="1912621"/>
            <a:ext cx="8131809" cy="1456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indent="-228600">
              <a:spcBef>
                <a:spcPts val="1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200" spc="-190" dirty="0">
                <a:latin typeface="Trebuchet MS"/>
                <a:cs typeface="Trebuchet MS"/>
              </a:rPr>
              <a:t>i.e.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predict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probability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dist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i="1" spc="-130" dirty="0">
                <a:latin typeface="Trebuchet MS"/>
                <a:cs typeface="Trebuchet MS"/>
              </a:rPr>
              <a:t>every</a:t>
            </a:r>
            <a:r>
              <a:rPr sz="2200" i="1" spc="-155" dirty="0">
                <a:latin typeface="Trebuchet MS"/>
                <a:cs typeface="Trebuchet MS"/>
              </a:rPr>
              <a:t> </a:t>
            </a:r>
            <a:r>
              <a:rPr sz="2200" i="1" spc="-135" dirty="0">
                <a:latin typeface="Trebuchet MS"/>
                <a:cs typeface="Trebuchet MS"/>
              </a:rPr>
              <a:t>word</a:t>
            </a:r>
            <a:r>
              <a:rPr sz="2200" spc="-135" dirty="0">
                <a:latin typeface="Trebuchet MS"/>
                <a:cs typeface="Trebuchet MS"/>
              </a:rPr>
              <a:t>,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given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words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30" dirty="0">
                <a:latin typeface="Trebuchet MS"/>
                <a:cs typeface="Trebuchet MS"/>
              </a:rPr>
              <a:t>so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far</a:t>
            </a:r>
            <a:endParaRPr sz="2200">
              <a:latin typeface="Trebuchet MS"/>
              <a:cs typeface="Trebuchet MS"/>
            </a:endParaRPr>
          </a:p>
          <a:p>
            <a:pPr>
              <a:spcBef>
                <a:spcPts val="55"/>
              </a:spcBef>
            </a:pPr>
            <a:endParaRPr sz="2700">
              <a:latin typeface="Times New Roman"/>
              <a:cs typeface="Times New Roman"/>
            </a:endParaRPr>
          </a:p>
          <a:p>
            <a:pPr marL="355600" marR="508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3469640" algn="l"/>
                <a:tab pos="7626350" algn="l"/>
              </a:tabLst>
            </a:pPr>
            <a:r>
              <a:rPr sz="2200" spc="-70" dirty="0">
                <a:solidFill>
                  <a:srgbClr val="BB57BE"/>
                </a:solidFill>
                <a:latin typeface="Trebuchet MS"/>
                <a:cs typeface="Trebuchet MS"/>
              </a:rPr>
              <a:t>Loss</a:t>
            </a:r>
            <a:r>
              <a:rPr sz="22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solidFill>
                  <a:srgbClr val="BB57BE"/>
                </a:solidFill>
                <a:latin typeface="Trebuchet MS"/>
                <a:cs typeface="Trebuchet MS"/>
              </a:rPr>
              <a:t>function</a:t>
            </a:r>
            <a:r>
              <a:rPr sz="2200" spc="-1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step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i="1" spc="-190" dirty="0">
                <a:latin typeface="Trebuchet MS"/>
                <a:cs typeface="Trebuchet MS"/>
              </a:rPr>
              <a:t>t</a:t>
            </a:r>
            <a:r>
              <a:rPr sz="2200" i="1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is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usual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cross-entropy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between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our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predicted  </a:t>
            </a:r>
            <a:r>
              <a:rPr sz="2200" spc="-100" dirty="0">
                <a:latin typeface="Trebuchet MS"/>
                <a:cs typeface="Trebuchet MS"/>
              </a:rPr>
              <a:t>probability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distribution	</a:t>
            </a:r>
            <a:r>
              <a:rPr sz="2200" spc="-260" dirty="0">
                <a:latin typeface="Trebuchet MS"/>
                <a:cs typeface="Trebuchet MS"/>
              </a:rPr>
              <a:t>, </a:t>
            </a:r>
            <a:r>
              <a:rPr sz="2200" spc="-80" dirty="0">
                <a:latin typeface="Trebuchet MS"/>
                <a:cs typeface="Trebuchet MS"/>
              </a:rPr>
              <a:t>and </a:t>
            </a:r>
            <a:r>
              <a:rPr sz="2200" spc="-100" dirty="0">
                <a:latin typeface="Trebuchet MS"/>
                <a:cs typeface="Trebuchet MS"/>
              </a:rPr>
              <a:t>the true</a:t>
            </a:r>
            <a:r>
              <a:rPr sz="2200" spc="-190" dirty="0">
                <a:latin typeface="Trebuchet MS"/>
                <a:cs typeface="Trebuchet MS"/>
              </a:rPr>
              <a:t> </a:t>
            </a:r>
            <a:r>
              <a:rPr sz="2200" spc="-114" dirty="0">
                <a:latin typeface="Trebuchet MS"/>
                <a:cs typeface="Trebuchet MS"/>
              </a:rPr>
              <a:t>next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65" dirty="0">
                <a:latin typeface="Trebuchet MS"/>
                <a:cs typeface="Trebuchet MS"/>
              </a:rPr>
              <a:t>word	</a:t>
            </a:r>
            <a:r>
              <a:rPr sz="2200" spc="-220" dirty="0">
                <a:latin typeface="Trebuchet MS"/>
                <a:cs typeface="Trebuchet MS"/>
              </a:rPr>
              <a:t>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40" y="4461091"/>
            <a:ext cx="63893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latin typeface="Trebuchet MS"/>
                <a:cs typeface="Trebuchet MS"/>
              </a:rPr>
              <a:t>Average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this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to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get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5" dirty="0">
                <a:solidFill>
                  <a:srgbClr val="BB57BE"/>
                </a:solidFill>
                <a:latin typeface="Trebuchet MS"/>
                <a:cs typeface="Trebuchet MS"/>
              </a:rPr>
              <a:t>overall</a:t>
            </a:r>
            <a:r>
              <a:rPr sz="2200" spc="-1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BB57BE"/>
                </a:solidFill>
                <a:latin typeface="Trebuchet MS"/>
                <a:cs typeface="Trebuchet MS"/>
              </a:rPr>
              <a:t>loss</a:t>
            </a:r>
            <a:r>
              <a:rPr sz="22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for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entire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training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set: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41427" y="4950596"/>
            <a:ext cx="2570330" cy="855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21994" y="1536307"/>
            <a:ext cx="392905" cy="311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24847" y="1175219"/>
            <a:ext cx="1357824" cy="2630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6053" y="3424298"/>
            <a:ext cx="4739880" cy="8142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80572" y="3006864"/>
            <a:ext cx="462913" cy="365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47050" y="3006864"/>
            <a:ext cx="1407922" cy="365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4814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370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3856079" y="6358515"/>
            <a:ext cx="373540" cy="21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0146" y="6371152"/>
            <a:ext cx="381603" cy="2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6389" y="6371152"/>
            <a:ext cx="383256" cy="220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7447" y="6371152"/>
            <a:ext cx="383167" cy="220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7888" y="4971664"/>
            <a:ext cx="327878" cy="2042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6119" y="4971664"/>
            <a:ext cx="327695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7439" y="4971664"/>
            <a:ext cx="327659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4162" y="4997108"/>
            <a:ext cx="326470" cy="202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2863" y="471285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2863" y="4920069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2863" y="512728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2863" y="533449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47172" y="463050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345" y="5587072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8"/>
                </a:moveTo>
                <a:lnTo>
                  <a:pt x="45110" y="54288"/>
                </a:lnTo>
                <a:lnTo>
                  <a:pt x="51650" y="438266"/>
                </a:lnTo>
                <a:lnTo>
                  <a:pt x="70700" y="437942"/>
                </a:lnTo>
                <a:lnTo>
                  <a:pt x="64165" y="54288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4"/>
                </a:lnTo>
                <a:lnTo>
                  <a:pt x="1638" y="101579"/>
                </a:lnTo>
                <a:lnTo>
                  <a:pt x="10820" y="106725"/>
                </a:lnTo>
                <a:lnTo>
                  <a:pt x="16624" y="105091"/>
                </a:lnTo>
                <a:lnTo>
                  <a:pt x="45110" y="54288"/>
                </a:lnTo>
                <a:lnTo>
                  <a:pt x="64165" y="54288"/>
                </a:lnTo>
                <a:lnTo>
                  <a:pt x="64160" y="53963"/>
                </a:lnTo>
                <a:lnTo>
                  <a:pt x="86431" y="53963"/>
                </a:lnTo>
                <a:lnTo>
                  <a:pt x="53708" y="0"/>
                </a:lnTo>
                <a:close/>
              </a:path>
              <a:path w="111125" h="438785">
                <a:moveTo>
                  <a:pt x="86431" y="53963"/>
                </a:moveTo>
                <a:lnTo>
                  <a:pt x="64160" y="53963"/>
                </a:lnTo>
                <a:lnTo>
                  <a:pt x="94360" y="103767"/>
                </a:lnTo>
                <a:lnTo>
                  <a:pt x="100215" y="105202"/>
                </a:lnTo>
                <a:lnTo>
                  <a:pt x="109207" y="99747"/>
                </a:lnTo>
                <a:lnTo>
                  <a:pt x="110642" y="93889"/>
                </a:lnTo>
                <a:lnTo>
                  <a:pt x="86431" y="539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9969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54431" y="4743780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54431" y="4950993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4431" y="5158206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54431" y="5365432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4874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300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36"/>
                </a:moveTo>
                <a:lnTo>
                  <a:pt x="45796" y="54136"/>
                </a:lnTo>
                <a:lnTo>
                  <a:pt x="45796" y="438106"/>
                </a:lnTo>
                <a:lnTo>
                  <a:pt x="64846" y="438106"/>
                </a:lnTo>
                <a:lnTo>
                  <a:pt x="64846" y="54136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8"/>
                </a:lnTo>
                <a:lnTo>
                  <a:pt x="1524" y="100680"/>
                </a:lnTo>
                <a:lnTo>
                  <a:pt x="10617" y="105981"/>
                </a:lnTo>
                <a:lnTo>
                  <a:pt x="16446" y="104447"/>
                </a:lnTo>
                <a:lnTo>
                  <a:pt x="45796" y="54136"/>
                </a:lnTo>
                <a:lnTo>
                  <a:pt x="86903" y="54136"/>
                </a:lnTo>
                <a:lnTo>
                  <a:pt x="55321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6" y="54136"/>
                </a:lnTo>
                <a:lnTo>
                  <a:pt x="94195" y="104447"/>
                </a:lnTo>
                <a:lnTo>
                  <a:pt x="100025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600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7954" y="4753025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7954" y="4960239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77954" y="5167452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77954" y="537466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2263" y="4670691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9810" y="5627245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5"/>
                </a:moveTo>
                <a:lnTo>
                  <a:pt x="45808" y="54135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5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7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6"/>
                </a:lnTo>
                <a:lnTo>
                  <a:pt x="45808" y="54135"/>
                </a:lnTo>
                <a:lnTo>
                  <a:pt x="86908" y="54135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35"/>
                </a:moveTo>
                <a:lnTo>
                  <a:pt x="64858" y="54135"/>
                </a:lnTo>
                <a:lnTo>
                  <a:pt x="94208" y="104446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7"/>
                </a:lnTo>
                <a:lnTo>
                  <a:pt x="86908" y="541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7951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0691" y="474378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0691" y="4950993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0691" y="515820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0691" y="5365432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500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2548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1" y="100680"/>
                </a:lnTo>
                <a:lnTo>
                  <a:pt x="110667" y="94848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26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5842" y="2945194"/>
            <a:ext cx="313562" cy="181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7986" y="2959449"/>
            <a:ext cx="306219" cy="176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60330" y="3224123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0330" y="3456546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0330" y="3688969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60330" y="3921378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4640" y="313061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7942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80536" y="420352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7210" y="53962"/>
                </a:moveTo>
                <a:lnTo>
                  <a:pt x="46507" y="53962"/>
                </a:lnTo>
                <a:lnTo>
                  <a:pt x="39992" y="426821"/>
                </a:lnTo>
                <a:lnTo>
                  <a:pt x="59042" y="427151"/>
                </a:lnTo>
                <a:lnTo>
                  <a:pt x="65557" y="54292"/>
                </a:lnTo>
                <a:lnTo>
                  <a:pt x="87395" y="54292"/>
                </a:lnTo>
                <a:lnTo>
                  <a:pt x="87210" y="53962"/>
                </a:lnTo>
                <a:close/>
              </a:path>
              <a:path w="111125" h="427354">
                <a:moveTo>
                  <a:pt x="87395" y="54292"/>
                </a:moveTo>
                <a:lnTo>
                  <a:pt x="65557" y="54292"/>
                </a:lnTo>
                <a:lnTo>
                  <a:pt x="94018" y="105117"/>
                </a:lnTo>
                <a:lnTo>
                  <a:pt x="99822" y="106743"/>
                </a:lnTo>
                <a:lnTo>
                  <a:pt x="109004" y="101612"/>
                </a:lnTo>
                <a:lnTo>
                  <a:pt x="110642" y="95796"/>
                </a:lnTo>
                <a:lnTo>
                  <a:pt x="87395" y="54292"/>
                </a:lnTo>
                <a:close/>
              </a:path>
              <a:path w="111125" h="427354">
                <a:moveTo>
                  <a:pt x="56984" y="0"/>
                </a:moveTo>
                <a:lnTo>
                  <a:pt x="0" y="93865"/>
                </a:lnTo>
                <a:lnTo>
                  <a:pt x="1435" y="99720"/>
                </a:lnTo>
                <a:lnTo>
                  <a:pt x="10426" y="105181"/>
                </a:lnTo>
                <a:lnTo>
                  <a:pt x="16294" y="103759"/>
                </a:lnTo>
                <a:lnTo>
                  <a:pt x="46507" y="53962"/>
                </a:lnTo>
                <a:lnTo>
                  <a:pt x="87210" y="53962"/>
                </a:lnTo>
                <a:lnTo>
                  <a:pt x="5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56851" y="36456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70212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87180" y="3228149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7180" y="3460572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7180" y="369299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87180" y="392540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81490" y="313463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2815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2815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2815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2815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5577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50016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2319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6555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3300" y="2925813"/>
            <a:ext cx="326175" cy="210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22456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13033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61726" y="2925813"/>
            <a:ext cx="322836" cy="2103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9718" y="317078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0456" y="3652978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12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380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7278" y="424369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99"/>
                </a:lnTo>
                <a:lnTo>
                  <a:pt x="64846" y="426999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5409" y="326430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85409" y="349671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5409" y="3729139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85409" y="3961561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8951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3755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5693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12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8" y="44767"/>
                </a:lnTo>
                <a:lnTo>
                  <a:pt x="12" y="44754"/>
                </a:lnTo>
                <a:close/>
              </a:path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8" y="44767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029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6030" y="2949588"/>
            <a:ext cx="322326" cy="1865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6189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6189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189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6189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56208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83755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5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579755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44289" y="2705472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07278" y="2582190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4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  <a:path w="111125" h="58864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7362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55083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87077" y="54038"/>
                </a:moveTo>
                <a:lnTo>
                  <a:pt x="46227" y="54038"/>
                </a:lnTo>
                <a:lnTo>
                  <a:pt x="40728" y="579247"/>
                </a:lnTo>
                <a:lnTo>
                  <a:pt x="59778" y="579450"/>
                </a:lnTo>
                <a:lnTo>
                  <a:pt x="65265" y="54241"/>
                </a:lnTo>
                <a:lnTo>
                  <a:pt x="87193" y="54241"/>
                </a:lnTo>
                <a:lnTo>
                  <a:pt x="87077" y="54038"/>
                </a:lnTo>
                <a:close/>
              </a:path>
              <a:path w="111125" h="579755">
                <a:moveTo>
                  <a:pt x="87193" y="54241"/>
                </a:moveTo>
                <a:lnTo>
                  <a:pt x="65265" y="54241"/>
                </a:lnTo>
                <a:lnTo>
                  <a:pt x="94094" y="104851"/>
                </a:lnTo>
                <a:lnTo>
                  <a:pt x="99910" y="106451"/>
                </a:lnTo>
                <a:lnTo>
                  <a:pt x="109054" y="101244"/>
                </a:lnTo>
                <a:lnTo>
                  <a:pt x="110642" y="95427"/>
                </a:lnTo>
                <a:lnTo>
                  <a:pt x="87193" y="54241"/>
                </a:lnTo>
                <a:close/>
              </a:path>
              <a:path w="111125" h="579755">
                <a:moveTo>
                  <a:pt x="56311" y="0"/>
                </a:moveTo>
                <a:lnTo>
                  <a:pt x="0" y="94272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7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16595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7940" y="2582189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40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45"/>
                </a:lnTo>
                <a:lnTo>
                  <a:pt x="1460" y="99999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49668" y="2703414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17956" y="2278372"/>
            <a:ext cx="334762" cy="2392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07987" y="2278372"/>
            <a:ext cx="332932" cy="2392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47873" y="2278372"/>
            <a:ext cx="333048" cy="2392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80407" y="2278372"/>
            <a:ext cx="335479" cy="2392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60869" y="1428259"/>
            <a:ext cx="570236" cy="2300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03143" y="1428259"/>
            <a:ext cx="570481" cy="2300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37146" y="1428259"/>
            <a:ext cx="570311" cy="2300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44903" y="1428259"/>
            <a:ext cx="570600" cy="2300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71252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42548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5251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63347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46" y="54127"/>
                </a:moveTo>
                <a:lnTo>
                  <a:pt x="45796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46" y="54127"/>
                </a:lnTo>
                <a:close/>
              </a:path>
              <a:path w="111125" h="535939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535939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426604" y="365843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39951" y="3388938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65944" y="1357502"/>
            <a:ext cx="727075" cy="326390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757808" y="6168527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0" y="28573"/>
                </a:moveTo>
                <a:lnTo>
                  <a:pt x="0" y="57148"/>
                </a:lnTo>
                <a:lnTo>
                  <a:pt x="822614" y="57149"/>
                </a:lnTo>
                <a:lnTo>
                  <a:pt x="822614" y="85724"/>
                </a:lnTo>
                <a:lnTo>
                  <a:pt x="908339" y="42862"/>
                </a:lnTo>
                <a:lnTo>
                  <a:pt x="879764" y="28574"/>
                </a:lnTo>
                <a:lnTo>
                  <a:pt x="0" y="28573"/>
                </a:lnTo>
                <a:close/>
              </a:path>
              <a:path w="908685" h="85725">
                <a:moveTo>
                  <a:pt x="822614" y="0"/>
                </a:moveTo>
                <a:lnTo>
                  <a:pt x="822614" y="28574"/>
                </a:lnTo>
                <a:lnTo>
                  <a:pt x="879764" y="28574"/>
                </a:lnTo>
                <a:lnTo>
                  <a:pt x="822614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2064593" y="851573"/>
            <a:ext cx="2667000" cy="8166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482090" marR="5080" indent="-212725">
              <a:lnSpc>
                <a:spcPct val="101200"/>
              </a:lnSpc>
              <a:spcBef>
                <a:spcPts val="80"/>
              </a:spcBef>
            </a:pPr>
            <a:r>
              <a:rPr sz="1400" spc="-40" dirty="0">
                <a:solidFill>
                  <a:srgbClr val="BB57BE"/>
                </a:solidFill>
                <a:latin typeface="Trebuchet MS"/>
                <a:cs typeface="Trebuchet MS"/>
              </a:rPr>
              <a:t>= </a:t>
            </a:r>
            <a:r>
              <a:rPr sz="1400" spc="-70" dirty="0">
                <a:solidFill>
                  <a:srgbClr val="BB57BE"/>
                </a:solidFill>
                <a:latin typeface="Trebuchet MS"/>
                <a:cs typeface="Trebuchet MS"/>
              </a:rPr>
              <a:t>negative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log</a:t>
            </a:r>
            <a:r>
              <a:rPr sz="1400" spc="-2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BB57BE"/>
                </a:solidFill>
                <a:latin typeface="Trebuchet MS"/>
                <a:cs typeface="Trebuchet MS"/>
              </a:rPr>
              <a:t>prob 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1400" spc="-13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75" dirty="0">
                <a:solidFill>
                  <a:srgbClr val="BB57BE"/>
                </a:solidFill>
                <a:latin typeface="Trebuchet MS"/>
                <a:cs typeface="Trebuchet MS"/>
              </a:rPr>
              <a:t>“students”</a:t>
            </a:r>
            <a:endParaRPr sz="1400">
              <a:latin typeface="Trebuchet MS"/>
              <a:cs typeface="Trebuchet MS"/>
            </a:endParaRPr>
          </a:p>
          <a:p>
            <a:pPr marL="12700">
              <a:spcBef>
                <a:spcPts val="445"/>
              </a:spcBef>
            </a:pPr>
            <a:r>
              <a:rPr sz="2000" spc="-65" dirty="0">
                <a:solidFill>
                  <a:srgbClr val="BB57BE"/>
                </a:solidFill>
                <a:latin typeface="Trebuchet MS"/>
                <a:cs typeface="Trebuchet MS"/>
              </a:rPr>
              <a:t>Loss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609020" y="1478573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822609" y="0"/>
                </a:moveTo>
                <a:lnTo>
                  <a:pt x="822609" y="28575"/>
                </a:lnTo>
                <a:lnTo>
                  <a:pt x="0" y="28575"/>
                </a:lnTo>
                <a:lnTo>
                  <a:pt x="0" y="57150"/>
                </a:lnTo>
                <a:lnTo>
                  <a:pt x="822609" y="57150"/>
                </a:lnTo>
                <a:lnTo>
                  <a:pt x="822609" y="85725"/>
                </a:lnTo>
                <a:lnTo>
                  <a:pt x="908347" y="42862"/>
                </a:lnTo>
                <a:lnTo>
                  <a:pt x="82260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8393075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894841" y="6039554"/>
            <a:ext cx="782955" cy="308418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6990">
              <a:spcBef>
                <a:spcPts val="5"/>
              </a:spcBef>
            </a:pPr>
            <a:r>
              <a:rPr sz="2000" spc="-135" dirty="0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z="2000" spc="-50" dirty="0">
                <a:solidFill>
                  <a:srgbClr val="BB57BE"/>
                </a:solidFill>
                <a:latin typeface="Trebuchet MS"/>
                <a:cs typeface="Trebuchet MS"/>
              </a:rPr>
              <a:t>pus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873207" y="6056438"/>
            <a:ext cx="3289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4666539" y="6056438"/>
            <a:ext cx="81343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5805411" y="6056438"/>
            <a:ext cx="71501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018921" y="6056438"/>
            <a:ext cx="45974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8045958" y="6056438"/>
            <a:ext cx="93916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90" dirty="0">
                <a:latin typeface="Trebuchet MS"/>
                <a:cs typeface="Trebuchet MS"/>
              </a:rPr>
              <a:t>exams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9166772" y="6056438"/>
            <a:ext cx="18351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6833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542417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3856079" y="6358515"/>
            <a:ext cx="373540" cy="21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0146" y="6371152"/>
            <a:ext cx="381603" cy="2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6389" y="6371152"/>
            <a:ext cx="383256" cy="220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7447" y="6371152"/>
            <a:ext cx="383167" cy="220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7888" y="4971664"/>
            <a:ext cx="327878" cy="2042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6119" y="4971664"/>
            <a:ext cx="327695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7439" y="4971664"/>
            <a:ext cx="327659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4162" y="4997108"/>
            <a:ext cx="326470" cy="202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2863" y="471285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2863" y="4920069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2863" y="512728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2863" y="533449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47172" y="463050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345" y="5587072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8"/>
                </a:moveTo>
                <a:lnTo>
                  <a:pt x="45110" y="54288"/>
                </a:lnTo>
                <a:lnTo>
                  <a:pt x="51650" y="438266"/>
                </a:lnTo>
                <a:lnTo>
                  <a:pt x="70700" y="437942"/>
                </a:lnTo>
                <a:lnTo>
                  <a:pt x="64165" y="54288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4"/>
                </a:lnTo>
                <a:lnTo>
                  <a:pt x="1638" y="101579"/>
                </a:lnTo>
                <a:lnTo>
                  <a:pt x="10820" y="106725"/>
                </a:lnTo>
                <a:lnTo>
                  <a:pt x="16624" y="105091"/>
                </a:lnTo>
                <a:lnTo>
                  <a:pt x="45110" y="54288"/>
                </a:lnTo>
                <a:lnTo>
                  <a:pt x="64165" y="54288"/>
                </a:lnTo>
                <a:lnTo>
                  <a:pt x="64160" y="53963"/>
                </a:lnTo>
                <a:lnTo>
                  <a:pt x="86431" y="53963"/>
                </a:lnTo>
                <a:lnTo>
                  <a:pt x="53708" y="0"/>
                </a:lnTo>
                <a:close/>
              </a:path>
              <a:path w="111125" h="438785">
                <a:moveTo>
                  <a:pt x="86431" y="53963"/>
                </a:moveTo>
                <a:lnTo>
                  <a:pt x="64160" y="53963"/>
                </a:lnTo>
                <a:lnTo>
                  <a:pt x="94360" y="103767"/>
                </a:lnTo>
                <a:lnTo>
                  <a:pt x="100215" y="105202"/>
                </a:lnTo>
                <a:lnTo>
                  <a:pt x="109207" y="99747"/>
                </a:lnTo>
                <a:lnTo>
                  <a:pt x="110642" y="93889"/>
                </a:lnTo>
                <a:lnTo>
                  <a:pt x="86431" y="539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9969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54431" y="4743780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54431" y="4950993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4431" y="5158206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54431" y="5365432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4874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300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36"/>
                </a:moveTo>
                <a:lnTo>
                  <a:pt x="45796" y="54136"/>
                </a:lnTo>
                <a:lnTo>
                  <a:pt x="45796" y="438106"/>
                </a:lnTo>
                <a:lnTo>
                  <a:pt x="64846" y="438106"/>
                </a:lnTo>
                <a:lnTo>
                  <a:pt x="64846" y="54136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8"/>
                </a:lnTo>
                <a:lnTo>
                  <a:pt x="1524" y="100680"/>
                </a:lnTo>
                <a:lnTo>
                  <a:pt x="10617" y="105981"/>
                </a:lnTo>
                <a:lnTo>
                  <a:pt x="16446" y="104447"/>
                </a:lnTo>
                <a:lnTo>
                  <a:pt x="45796" y="54136"/>
                </a:lnTo>
                <a:lnTo>
                  <a:pt x="86903" y="54136"/>
                </a:lnTo>
                <a:lnTo>
                  <a:pt x="55321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6" y="54136"/>
                </a:lnTo>
                <a:lnTo>
                  <a:pt x="94195" y="104447"/>
                </a:lnTo>
                <a:lnTo>
                  <a:pt x="100025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600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7954" y="4753025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7954" y="4960239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77954" y="5167452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77954" y="537466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2263" y="4670691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9810" y="5627245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5"/>
                </a:moveTo>
                <a:lnTo>
                  <a:pt x="45808" y="54135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5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7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6"/>
                </a:lnTo>
                <a:lnTo>
                  <a:pt x="45808" y="54135"/>
                </a:lnTo>
                <a:lnTo>
                  <a:pt x="86908" y="54135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35"/>
                </a:moveTo>
                <a:lnTo>
                  <a:pt x="64858" y="54135"/>
                </a:lnTo>
                <a:lnTo>
                  <a:pt x="94208" y="104446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7"/>
                </a:lnTo>
                <a:lnTo>
                  <a:pt x="86908" y="541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7951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0691" y="474378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0691" y="4950993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0691" y="515820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0691" y="5365432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500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2548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1" y="100680"/>
                </a:lnTo>
                <a:lnTo>
                  <a:pt x="110667" y="94848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26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5842" y="2945194"/>
            <a:ext cx="313562" cy="181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7986" y="2959449"/>
            <a:ext cx="306219" cy="176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60330" y="3224123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0330" y="3456546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0330" y="3688969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60330" y="3921378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4640" y="313061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7942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80536" y="420352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7210" y="53962"/>
                </a:moveTo>
                <a:lnTo>
                  <a:pt x="46507" y="53962"/>
                </a:lnTo>
                <a:lnTo>
                  <a:pt x="39992" y="426821"/>
                </a:lnTo>
                <a:lnTo>
                  <a:pt x="59042" y="427151"/>
                </a:lnTo>
                <a:lnTo>
                  <a:pt x="65557" y="54292"/>
                </a:lnTo>
                <a:lnTo>
                  <a:pt x="87395" y="54292"/>
                </a:lnTo>
                <a:lnTo>
                  <a:pt x="87210" y="53962"/>
                </a:lnTo>
                <a:close/>
              </a:path>
              <a:path w="111125" h="427354">
                <a:moveTo>
                  <a:pt x="87395" y="54292"/>
                </a:moveTo>
                <a:lnTo>
                  <a:pt x="65557" y="54292"/>
                </a:lnTo>
                <a:lnTo>
                  <a:pt x="94018" y="105117"/>
                </a:lnTo>
                <a:lnTo>
                  <a:pt x="99822" y="106743"/>
                </a:lnTo>
                <a:lnTo>
                  <a:pt x="109004" y="101612"/>
                </a:lnTo>
                <a:lnTo>
                  <a:pt x="110642" y="95796"/>
                </a:lnTo>
                <a:lnTo>
                  <a:pt x="87395" y="54292"/>
                </a:lnTo>
                <a:close/>
              </a:path>
              <a:path w="111125" h="427354">
                <a:moveTo>
                  <a:pt x="56984" y="0"/>
                </a:moveTo>
                <a:lnTo>
                  <a:pt x="0" y="93865"/>
                </a:lnTo>
                <a:lnTo>
                  <a:pt x="1435" y="99720"/>
                </a:lnTo>
                <a:lnTo>
                  <a:pt x="10426" y="105181"/>
                </a:lnTo>
                <a:lnTo>
                  <a:pt x="16294" y="103759"/>
                </a:lnTo>
                <a:lnTo>
                  <a:pt x="46507" y="53962"/>
                </a:lnTo>
                <a:lnTo>
                  <a:pt x="87210" y="53962"/>
                </a:lnTo>
                <a:lnTo>
                  <a:pt x="5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56851" y="36456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70212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87180" y="3228149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7180" y="3460572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7180" y="369299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87180" y="392540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81490" y="313463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2815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2815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2815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2815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5577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50016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2319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6555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3300" y="2925813"/>
            <a:ext cx="326175" cy="210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22456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13033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61726" y="2925813"/>
            <a:ext cx="322836" cy="2103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9718" y="317078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0456" y="3652978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12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380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7278" y="424369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99"/>
                </a:lnTo>
                <a:lnTo>
                  <a:pt x="64846" y="426999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5409" y="326430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85409" y="349671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5409" y="3729139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85409" y="3961561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8951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3755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5693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12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8" y="44767"/>
                </a:lnTo>
                <a:lnTo>
                  <a:pt x="12" y="44754"/>
                </a:lnTo>
                <a:close/>
              </a:path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8" y="44767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029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6030" y="2949588"/>
            <a:ext cx="322326" cy="1865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6189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6189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189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6189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56208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83755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5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579755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44289" y="2705472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07278" y="2582190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4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  <a:path w="111125" h="58864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7362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55083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87077" y="54038"/>
                </a:moveTo>
                <a:lnTo>
                  <a:pt x="46227" y="54038"/>
                </a:lnTo>
                <a:lnTo>
                  <a:pt x="40728" y="579247"/>
                </a:lnTo>
                <a:lnTo>
                  <a:pt x="59778" y="579450"/>
                </a:lnTo>
                <a:lnTo>
                  <a:pt x="65265" y="54241"/>
                </a:lnTo>
                <a:lnTo>
                  <a:pt x="87193" y="54241"/>
                </a:lnTo>
                <a:lnTo>
                  <a:pt x="87077" y="54038"/>
                </a:lnTo>
                <a:close/>
              </a:path>
              <a:path w="111125" h="579755">
                <a:moveTo>
                  <a:pt x="87193" y="54241"/>
                </a:moveTo>
                <a:lnTo>
                  <a:pt x="65265" y="54241"/>
                </a:lnTo>
                <a:lnTo>
                  <a:pt x="94094" y="104851"/>
                </a:lnTo>
                <a:lnTo>
                  <a:pt x="99910" y="106451"/>
                </a:lnTo>
                <a:lnTo>
                  <a:pt x="109054" y="101244"/>
                </a:lnTo>
                <a:lnTo>
                  <a:pt x="110642" y="95427"/>
                </a:lnTo>
                <a:lnTo>
                  <a:pt x="87193" y="54241"/>
                </a:lnTo>
                <a:close/>
              </a:path>
              <a:path w="111125" h="579755">
                <a:moveTo>
                  <a:pt x="56311" y="0"/>
                </a:moveTo>
                <a:lnTo>
                  <a:pt x="0" y="94272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7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16595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7940" y="2582189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40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45"/>
                </a:lnTo>
                <a:lnTo>
                  <a:pt x="1460" y="99999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49668" y="2703414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17956" y="2278372"/>
            <a:ext cx="334762" cy="2392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07987" y="2278372"/>
            <a:ext cx="332932" cy="2392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47873" y="2278372"/>
            <a:ext cx="333048" cy="2392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80407" y="2278372"/>
            <a:ext cx="335479" cy="2392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60869" y="1428259"/>
            <a:ext cx="570236" cy="2300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03143" y="1428259"/>
            <a:ext cx="570481" cy="2300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37146" y="1428259"/>
            <a:ext cx="570311" cy="2300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44903" y="1428259"/>
            <a:ext cx="570600" cy="2300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71252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42548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5251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63347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46" y="54127"/>
                </a:moveTo>
                <a:lnTo>
                  <a:pt x="45796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46" y="54127"/>
                </a:lnTo>
                <a:close/>
              </a:path>
              <a:path w="111125" h="535939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535939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426604" y="365843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39951" y="3388938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4421403" y="851574"/>
            <a:ext cx="140970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63525" marR="5080" indent="-250825">
              <a:lnSpc>
                <a:spcPct val="101200"/>
              </a:lnSpc>
              <a:spcBef>
                <a:spcPts val="80"/>
              </a:spcBef>
            </a:pPr>
            <a:r>
              <a:rPr sz="1400" spc="-40" dirty="0">
                <a:solidFill>
                  <a:srgbClr val="BB57BE"/>
                </a:solidFill>
                <a:latin typeface="Trebuchet MS"/>
                <a:cs typeface="Trebuchet MS"/>
              </a:rPr>
              <a:t>= </a:t>
            </a:r>
            <a:r>
              <a:rPr sz="1400" spc="-70" dirty="0">
                <a:solidFill>
                  <a:srgbClr val="BB57BE"/>
                </a:solidFill>
                <a:latin typeface="Trebuchet MS"/>
                <a:cs typeface="Trebuchet MS"/>
              </a:rPr>
              <a:t>negative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log</a:t>
            </a:r>
            <a:r>
              <a:rPr sz="1400" spc="-2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BB57BE"/>
                </a:solidFill>
                <a:latin typeface="Trebuchet MS"/>
                <a:cs typeface="Trebuchet MS"/>
              </a:rPr>
              <a:t>prob 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1400" spc="-12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BB57BE"/>
                </a:solidFill>
                <a:latin typeface="Trebuchet MS"/>
                <a:cs typeface="Trebuchet MS"/>
              </a:rPr>
              <a:t>“opened”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765764" y="1357502"/>
            <a:ext cx="727075" cy="326390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757808" y="6168527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0" y="28573"/>
                </a:moveTo>
                <a:lnTo>
                  <a:pt x="0" y="57148"/>
                </a:lnTo>
                <a:lnTo>
                  <a:pt x="822614" y="57149"/>
                </a:lnTo>
                <a:lnTo>
                  <a:pt x="822614" y="85724"/>
                </a:lnTo>
                <a:lnTo>
                  <a:pt x="908339" y="42862"/>
                </a:lnTo>
                <a:lnTo>
                  <a:pt x="879764" y="28574"/>
                </a:lnTo>
                <a:lnTo>
                  <a:pt x="0" y="28573"/>
                </a:lnTo>
                <a:close/>
              </a:path>
              <a:path w="908685" h="85725">
                <a:moveTo>
                  <a:pt x="822614" y="0"/>
                </a:moveTo>
                <a:lnTo>
                  <a:pt x="822614" y="28574"/>
                </a:lnTo>
                <a:lnTo>
                  <a:pt x="879764" y="28574"/>
                </a:lnTo>
                <a:lnTo>
                  <a:pt x="822614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64593" y="1337437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2000" spc="-110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r>
              <a:rPr sz="2000" spc="-30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609020" y="1478573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822609" y="0"/>
                </a:moveTo>
                <a:lnTo>
                  <a:pt x="822609" y="28575"/>
                </a:lnTo>
                <a:lnTo>
                  <a:pt x="0" y="28575"/>
                </a:lnTo>
                <a:lnTo>
                  <a:pt x="0" y="57150"/>
                </a:lnTo>
                <a:lnTo>
                  <a:pt x="822609" y="57150"/>
                </a:lnTo>
                <a:lnTo>
                  <a:pt x="822609" y="85725"/>
                </a:lnTo>
                <a:lnTo>
                  <a:pt x="908347" y="42862"/>
                </a:lnTo>
                <a:lnTo>
                  <a:pt x="82260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393075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894841" y="6039554"/>
            <a:ext cx="782955" cy="63119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6990">
              <a:spcBef>
                <a:spcPts val="5"/>
              </a:spcBef>
            </a:pPr>
            <a:r>
              <a:rPr sz="2000" spc="-135" dirty="0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z="2000" spc="-50" dirty="0">
                <a:solidFill>
                  <a:srgbClr val="BB57BE"/>
                </a:solidFill>
                <a:latin typeface="Trebuchet MS"/>
                <a:cs typeface="Trebuchet MS"/>
              </a:rPr>
              <a:t>pus</a:t>
            </a:r>
            <a:endParaRPr sz="2000">
              <a:latin typeface="Trebuchet MS"/>
              <a:cs typeface="Trebuchet MS"/>
            </a:endParaRPr>
          </a:p>
          <a:p>
            <a:pPr marL="25400">
              <a:spcBef>
                <a:spcPts val="685"/>
              </a:spcBef>
            </a:pPr>
            <a:fld id="{81D60167-4931-47E6-BA6A-407CBD079E47}" type="slidenum">
              <a:rPr sz="1400" spc="-25" dirty="0">
                <a:latin typeface="Trebuchet MS"/>
                <a:cs typeface="Trebuchet MS"/>
              </a:rPr>
              <a:pPr marL="25400">
                <a:spcBef>
                  <a:spcPts val="685"/>
                </a:spcBef>
              </a:pPr>
              <a:t>27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873207" y="6056438"/>
            <a:ext cx="3289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666539" y="6056438"/>
            <a:ext cx="81343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805411" y="6056438"/>
            <a:ext cx="71501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018921" y="6056438"/>
            <a:ext cx="45974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045958" y="6056438"/>
            <a:ext cx="939165" cy="61404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90" dirty="0">
                <a:latin typeface="Trebuchet MS"/>
                <a:cs typeface="Trebuchet MS"/>
              </a:rPr>
              <a:t>exams</a:t>
            </a:r>
            <a:endParaRPr>
              <a:latin typeface="Trebuchet MS"/>
              <a:cs typeface="Trebuchet MS"/>
            </a:endParaRPr>
          </a:p>
          <a:p>
            <a:pPr marL="427355">
              <a:spcBef>
                <a:spcPts val="785"/>
              </a:spcBef>
            </a:pPr>
            <a:r>
              <a:rPr sz="1400" spc="-110" dirty="0">
                <a:latin typeface="Trebuchet MS"/>
                <a:cs typeface="Trebuchet MS"/>
              </a:rPr>
              <a:t>2</a:t>
            </a:r>
            <a:r>
              <a:rPr sz="1400" spc="-114" dirty="0">
                <a:latin typeface="Trebuchet MS"/>
                <a:cs typeface="Trebuchet MS"/>
              </a:rPr>
              <a:t>/</a:t>
            </a:r>
            <a:r>
              <a:rPr sz="1400" spc="-110" dirty="0">
                <a:latin typeface="Trebuchet MS"/>
                <a:cs typeface="Trebuchet MS"/>
              </a:rPr>
              <a:t>1</a:t>
            </a:r>
            <a:r>
              <a:rPr sz="1400" spc="-114" dirty="0">
                <a:latin typeface="Trebuchet MS"/>
                <a:cs typeface="Trebuchet MS"/>
              </a:rPr>
              <a:t>/</a:t>
            </a:r>
            <a:r>
              <a:rPr sz="1400" spc="-25" dirty="0">
                <a:latin typeface="Trebuchet MS"/>
                <a:cs typeface="Trebuchet MS"/>
              </a:rPr>
              <a:t>18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166772" y="6056438"/>
            <a:ext cx="18351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91695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7998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3856079" y="6358515"/>
            <a:ext cx="373540" cy="21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0146" y="6371152"/>
            <a:ext cx="381603" cy="2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6389" y="6371152"/>
            <a:ext cx="383256" cy="220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7447" y="6371152"/>
            <a:ext cx="383167" cy="220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7888" y="4971664"/>
            <a:ext cx="327878" cy="2042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6119" y="4971664"/>
            <a:ext cx="327695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7439" y="4971664"/>
            <a:ext cx="327659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4162" y="4997108"/>
            <a:ext cx="326470" cy="202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2863" y="471285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2863" y="4920069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2863" y="512728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2863" y="533449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47172" y="463050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345" y="5587072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8"/>
                </a:moveTo>
                <a:lnTo>
                  <a:pt x="45110" y="54288"/>
                </a:lnTo>
                <a:lnTo>
                  <a:pt x="51650" y="438266"/>
                </a:lnTo>
                <a:lnTo>
                  <a:pt x="70700" y="437942"/>
                </a:lnTo>
                <a:lnTo>
                  <a:pt x="64165" y="54288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4"/>
                </a:lnTo>
                <a:lnTo>
                  <a:pt x="1638" y="101579"/>
                </a:lnTo>
                <a:lnTo>
                  <a:pt x="10820" y="106725"/>
                </a:lnTo>
                <a:lnTo>
                  <a:pt x="16624" y="105091"/>
                </a:lnTo>
                <a:lnTo>
                  <a:pt x="45110" y="54288"/>
                </a:lnTo>
                <a:lnTo>
                  <a:pt x="64165" y="54288"/>
                </a:lnTo>
                <a:lnTo>
                  <a:pt x="64160" y="53963"/>
                </a:lnTo>
                <a:lnTo>
                  <a:pt x="86431" y="53963"/>
                </a:lnTo>
                <a:lnTo>
                  <a:pt x="53708" y="0"/>
                </a:lnTo>
                <a:close/>
              </a:path>
              <a:path w="111125" h="438785">
                <a:moveTo>
                  <a:pt x="86431" y="53963"/>
                </a:moveTo>
                <a:lnTo>
                  <a:pt x="64160" y="53963"/>
                </a:lnTo>
                <a:lnTo>
                  <a:pt x="94360" y="103767"/>
                </a:lnTo>
                <a:lnTo>
                  <a:pt x="100215" y="105202"/>
                </a:lnTo>
                <a:lnTo>
                  <a:pt x="109207" y="99747"/>
                </a:lnTo>
                <a:lnTo>
                  <a:pt x="110642" y="93889"/>
                </a:lnTo>
                <a:lnTo>
                  <a:pt x="86431" y="539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9969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54431" y="4743780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54431" y="4950993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4431" y="5158206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54431" y="5365432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4874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300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36"/>
                </a:moveTo>
                <a:lnTo>
                  <a:pt x="45796" y="54136"/>
                </a:lnTo>
                <a:lnTo>
                  <a:pt x="45796" y="438106"/>
                </a:lnTo>
                <a:lnTo>
                  <a:pt x="64846" y="438106"/>
                </a:lnTo>
                <a:lnTo>
                  <a:pt x="64846" y="54136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8"/>
                </a:lnTo>
                <a:lnTo>
                  <a:pt x="1524" y="100680"/>
                </a:lnTo>
                <a:lnTo>
                  <a:pt x="10617" y="105981"/>
                </a:lnTo>
                <a:lnTo>
                  <a:pt x="16446" y="104447"/>
                </a:lnTo>
                <a:lnTo>
                  <a:pt x="45796" y="54136"/>
                </a:lnTo>
                <a:lnTo>
                  <a:pt x="86903" y="54136"/>
                </a:lnTo>
                <a:lnTo>
                  <a:pt x="55321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6" y="54136"/>
                </a:lnTo>
                <a:lnTo>
                  <a:pt x="94195" y="104447"/>
                </a:lnTo>
                <a:lnTo>
                  <a:pt x="100025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600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7954" y="4753025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7954" y="4960239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77954" y="5167452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77954" y="537466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2263" y="4670691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9810" y="5627245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5"/>
                </a:moveTo>
                <a:lnTo>
                  <a:pt x="45808" y="54135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5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7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6"/>
                </a:lnTo>
                <a:lnTo>
                  <a:pt x="45808" y="54135"/>
                </a:lnTo>
                <a:lnTo>
                  <a:pt x="86908" y="54135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35"/>
                </a:moveTo>
                <a:lnTo>
                  <a:pt x="64858" y="54135"/>
                </a:lnTo>
                <a:lnTo>
                  <a:pt x="94208" y="104446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7"/>
                </a:lnTo>
                <a:lnTo>
                  <a:pt x="86908" y="541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7951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0691" y="474378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0691" y="4950993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0691" y="515820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0691" y="5365432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500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2548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1" y="100680"/>
                </a:lnTo>
                <a:lnTo>
                  <a:pt x="110667" y="94848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26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5842" y="2945194"/>
            <a:ext cx="313562" cy="181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7986" y="2959449"/>
            <a:ext cx="306219" cy="176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60330" y="3224123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0330" y="3456546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0330" y="3688969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60330" y="3921378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4640" y="313061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7942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80536" y="420352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7210" y="53962"/>
                </a:moveTo>
                <a:lnTo>
                  <a:pt x="46507" y="53962"/>
                </a:lnTo>
                <a:lnTo>
                  <a:pt x="39992" y="426821"/>
                </a:lnTo>
                <a:lnTo>
                  <a:pt x="59042" y="427151"/>
                </a:lnTo>
                <a:lnTo>
                  <a:pt x="65557" y="54292"/>
                </a:lnTo>
                <a:lnTo>
                  <a:pt x="87395" y="54292"/>
                </a:lnTo>
                <a:lnTo>
                  <a:pt x="87210" y="53962"/>
                </a:lnTo>
                <a:close/>
              </a:path>
              <a:path w="111125" h="427354">
                <a:moveTo>
                  <a:pt x="87395" y="54292"/>
                </a:moveTo>
                <a:lnTo>
                  <a:pt x="65557" y="54292"/>
                </a:lnTo>
                <a:lnTo>
                  <a:pt x="94018" y="105117"/>
                </a:lnTo>
                <a:lnTo>
                  <a:pt x="99822" y="106743"/>
                </a:lnTo>
                <a:lnTo>
                  <a:pt x="109004" y="101612"/>
                </a:lnTo>
                <a:lnTo>
                  <a:pt x="110642" y="95796"/>
                </a:lnTo>
                <a:lnTo>
                  <a:pt x="87395" y="54292"/>
                </a:lnTo>
                <a:close/>
              </a:path>
              <a:path w="111125" h="427354">
                <a:moveTo>
                  <a:pt x="56984" y="0"/>
                </a:moveTo>
                <a:lnTo>
                  <a:pt x="0" y="93865"/>
                </a:lnTo>
                <a:lnTo>
                  <a:pt x="1435" y="99720"/>
                </a:lnTo>
                <a:lnTo>
                  <a:pt x="10426" y="105181"/>
                </a:lnTo>
                <a:lnTo>
                  <a:pt x="16294" y="103759"/>
                </a:lnTo>
                <a:lnTo>
                  <a:pt x="46507" y="53962"/>
                </a:lnTo>
                <a:lnTo>
                  <a:pt x="87210" y="53962"/>
                </a:lnTo>
                <a:lnTo>
                  <a:pt x="5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56851" y="36456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70212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87180" y="3228149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7180" y="3460572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7180" y="369299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87180" y="392540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81490" y="313463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2815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2815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2815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2815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5577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50016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2319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6555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3300" y="2925813"/>
            <a:ext cx="326175" cy="210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22456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13033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61726" y="2925813"/>
            <a:ext cx="322836" cy="2103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9718" y="317078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0456" y="3652978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12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380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7278" y="424369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99"/>
                </a:lnTo>
                <a:lnTo>
                  <a:pt x="64846" y="426999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5409" y="326430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85409" y="349671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5409" y="3729139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85409" y="3961561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8951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3755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5693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12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8" y="44767"/>
                </a:lnTo>
                <a:lnTo>
                  <a:pt x="12" y="44754"/>
                </a:lnTo>
                <a:close/>
              </a:path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8" y="44767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029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6030" y="2949588"/>
            <a:ext cx="322326" cy="1865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6189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6189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189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6189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56208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83755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5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579755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44289" y="2705472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07278" y="2582190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4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  <a:path w="111125" h="58864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7362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55083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87077" y="54038"/>
                </a:moveTo>
                <a:lnTo>
                  <a:pt x="46227" y="54038"/>
                </a:lnTo>
                <a:lnTo>
                  <a:pt x="40728" y="579247"/>
                </a:lnTo>
                <a:lnTo>
                  <a:pt x="59778" y="579450"/>
                </a:lnTo>
                <a:lnTo>
                  <a:pt x="65265" y="54241"/>
                </a:lnTo>
                <a:lnTo>
                  <a:pt x="87193" y="54241"/>
                </a:lnTo>
                <a:lnTo>
                  <a:pt x="87077" y="54038"/>
                </a:lnTo>
                <a:close/>
              </a:path>
              <a:path w="111125" h="579755">
                <a:moveTo>
                  <a:pt x="87193" y="54241"/>
                </a:moveTo>
                <a:lnTo>
                  <a:pt x="65265" y="54241"/>
                </a:lnTo>
                <a:lnTo>
                  <a:pt x="94094" y="104851"/>
                </a:lnTo>
                <a:lnTo>
                  <a:pt x="99910" y="106451"/>
                </a:lnTo>
                <a:lnTo>
                  <a:pt x="109054" y="101244"/>
                </a:lnTo>
                <a:lnTo>
                  <a:pt x="110642" y="95427"/>
                </a:lnTo>
                <a:lnTo>
                  <a:pt x="87193" y="54241"/>
                </a:lnTo>
                <a:close/>
              </a:path>
              <a:path w="111125" h="579755">
                <a:moveTo>
                  <a:pt x="56311" y="0"/>
                </a:moveTo>
                <a:lnTo>
                  <a:pt x="0" y="94272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7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16595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7940" y="2582189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40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45"/>
                </a:lnTo>
                <a:lnTo>
                  <a:pt x="1460" y="99999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49668" y="2703414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17956" y="2278372"/>
            <a:ext cx="334762" cy="2392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07987" y="2278372"/>
            <a:ext cx="332932" cy="2392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47873" y="2278372"/>
            <a:ext cx="333048" cy="2392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80407" y="2278372"/>
            <a:ext cx="335479" cy="2392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60869" y="1428259"/>
            <a:ext cx="570236" cy="2300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03143" y="1428259"/>
            <a:ext cx="570481" cy="2300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37146" y="1428259"/>
            <a:ext cx="570311" cy="2300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44903" y="1428259"/>
            <a:ext cx="570600" cy="2300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71252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42548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5251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63347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46" y="54127"/>
                </a:moveTo>
                <a:lnTo>
                  <a:pt x="45796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46" y="54127"/>
                </a:lnTo>
                <a:close/>
              </a:path>
              <a:path w="111125" h="535939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535939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426604" y="365843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39951" y="3388938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5470106" y="851574"/>
            <a:ext cx="140970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9410" marR="5080" indent="-347345">
              <a:lnSpc>
                <a:spcPct val="101200"/>
              </a:lnSpc>
              <a:spcBef>
                <a:spcPts val="80"/>
              </a:spcBef>
            </a:pPr>
            <a:r>
              <a:rPr sz="1400" spc="-40" dirty="0">
                <a:solidFill>
                  <a:srgbClr val="BB57BE"/>
                </a:solidFill>
                <a:latin typeface="Trebuchet MS"/>
                <a:cs typeface="Trebuchet MS"/>
              </a:rPr>
              <a:t>= </a:t>
            </a:r>
            <a:r>
              <a:rPr sz="1400" spc="-70" dirty="0">
                <a:solidFill>
                  <a:srgbClr val="BB57BE"/>
                </a:solidFill>
                <a:latin typeface="Trebuchet MS"/>
                <a:cs typeface="Trebuchet MS"/>
              </a:rPr>
              <a:t>negative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log</a:t>
            </a:r>
            <a:r>
              <a:rPr sz="1400" spc="-2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BB57BE"/>
                </a:solidFill>
                <a:latin typeface="Trebuchet MS"/>
                <a:cs typeface="Trebuchet MS"/>
              </a:rPr>
              <a:t>prob 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1400" spc="-12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80" dirty="0">
                <a:solidFill>
                  <a:srgbClr val="BB57BE"/>
                </a:solidFill>
                <a:latin typeface="Trebuchet MS"/>
                <a:cs typeface="Trebuchet MS"/>
              </a:rPr>
              <a:t>“their”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814467" y="1357502"/>
            <a:ext cx="727075" cy="326390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757808" y="6168527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0" y="28573"/>
                </a:moveTo>
                <a:lnTo>
                  <a:pt x="0" y="57148"/>
                </a:lnTo>
                <a:lnTo>
                  <a:pt x="822614" y="57149"/>
                </a:lnTo>
                <a:lnTo>
                  <a:pt x="822614" y="85724"/>
                </a:lnTo>
                <a:lnTo>
                  <a:pt x="908339" y="42862"/>
                </a:lnTo>
                <a:lnTo>
                  <a:pt x="879764" y="28574"/>
                </a:lnTo>
                <a:lnTo>
                  <a:pt x="0" y="28573"/>
                </a:lnTo>
                <a:close/>
              </a:path>
              <a:path w="908685" h="85725">
                <a:moveTo>
                  <a:pt x="822614" y="0"/>
                </a:moveTo>
                <a:lnTo>
                  <a:pt x="822614" y="28574"/>
                </a:lnTo>
                <a:lnTo>
                  <a:pt x="879764" y="28574"/>
                </a:lnTo>
                <a:lnTo>
                  <a:pt x="822614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64593" y="1337437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2000" spc="-110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r>
              <a:rPr sz="2000" spc="-30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609020" y="1478573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822609" y="0"/>
                </a:moveTo>
                <a:lnTo>
                  <a:pt x="822609" y="28575"/>
                </a:lnTo>
                <a:lnTo>
                  <a:pt x="0" y="28575"/>
                </a:lnTo>
                <a:lnTo>
                  <a:pt x="0" y="57150"/>
                </a:lnTo>
                <a:lnTo>
                  <a:pt x="822609" y="57150"/>
                </a:lnTo>
                <a:lnTo>
                  <a:pt x="822609" y="85725"/>
                </a:lnTo>
                <a:lnTo>
                  <a:pt x="908347" y="42862"/>
                </a:lnTo>
                <a:lnTo>
                  <a:pt x="82260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393075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894841" y="6039554"/>
            <a:ext cx="782955" cy="308418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6990">
              <a:spcBef>
                <a:spcPts val="5"/>
              </a:spcBef>
            </a:pPr>
            <a:r>
              <a:rPr sz="2000" spc="-135" dirty="0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z="2000" spc="-50" dirty="0">
                <a:solidFill>
                  <a:srgbClr val="BB57BE"/>
                </a:solidFill>
                <a:latin typeface="Trebuchet MS"/>
                <a:cs typeface="Trebuchet MS"/>
              </a:rPr>
              <a:t>pus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873207" y="6056438"/>
            <a:ext cx="3289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666539" y="6056438"/>
            <a:ext cx="81343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805411" y="6056438"/>
            <a:ext cx="71501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018921" y="6056438"/>
            <a:ext cx="45974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045958" y="6056438"/>
            <a:ext cx="93916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90" dirty="0">
                <a:latin typeface="Trebuchet MS"/>
                <a:cs typeface="Trebuchet MS"/>
              </a:rPr>
              <a:t>exam</a:t>
            </a:r>
            <a:r>
              <a:rPr lang="en-SG" i="1" spc="-90" dirty="0">
                <a:latin typeface="Trebuchet MS"/>
                <a:cs typeface="Trebuchet MS"/>
              </a:rPr>
              <a:t>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166772" y="6056438"/>
            <a:ext cx="18351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39662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7922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3856079" y="6358515"/>
            <a:ext cx="373540" cy="21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0146" y="6371152"/>
            <a:ext cx="381603" cy="2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6389" y="6371152"/>
            <a:ext cx="383256" cy="220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7447" y="6371152"/>
            <a:ext cx="383167" cy="220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7888" y="4971664"/>
            <a:ext cx="327878" cy="2042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6119" y="4971664"/>
            <a:ext cx="327695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7439" y="4971664"/>
            <a:ext cx="327659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4162" y="4997108"/>
            <a:ext cx="326470" cy="202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2863" y="471285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2863" y="4920069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2863" y="512728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2863" y="533449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47172" y="463050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345" y="5587072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8"/>
                </a:moveTo>
                <a:lnTo>
                  <a:pt x="45110" y="54288"/>
                </a:lnTo>
                <a:lnTo>
                  <a:pt x="51650" y="438266"/>
                </a:lnTo>
                <a:lnTo>
                  <a:pt x="70700" y="437942"/>
                </a:lnTo>
                <a:lnTo>
                  <a:pt x="64165" y="54288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4"/>
                </a:lnTo>
                <a:lnTo>
                  <a:pt x="1638" y="101579"/>
                </a:lnTo>
                <a:lnTo>
                  <a:pt x="10820" y="106725"/>
                </a:lnTo>
                <a:lnTo>
                  <a:pt x="16624" y="105091"/>
                </a:lnTo>
                <a:lnTo>
                  <a:pt x="45110" y="54288"/>
                </a:lnTo>
                <a:lnTo>
                  <a:pt x="64165" y="54288"/>
                </a:lnTo>
                <a:lnTo>
                  <a:pt x="64160" y="53963"/>
                </a:lnTo>
                <a:lnTo>
                  <a:pt x="86431" y="53963"/>
                </a:lnTo>
                <a:lnTo>
                  <a:pt x="53708" y="0"/>
                </a:lnTo>
                <a:close/>
              </a:path>
              <a:path w="111125" h="438785">
                <a:moveTo>
                  <a:pt x="86431" y="53963"/>
                </a:moveTo>
                <a:lnTo>
                  <a:pt x="64160" y="53963"/>
                </a:lnTo>
                <a:lnTo>
                  <a:pt x="94360" y="103767"/>
                </a:lnTo>
                <a:lnTo>
                  <a:pt x="100215" y="105202"/>
                </a:lnTo>
                <a:lnTo>
                  <a:pt x="109207" y="99747"/>
                </a:lnTo>
                <a:lnTo>
                  <a:pt x="110642" y="93889"/>
                </a:lnTo>
                <a:lnTo>
                  <a:pt x="86431" y="539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9969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54431" y="4743780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54431" y="4950993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4431" y="5158206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54431" y="5365432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4874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300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36"/>
                </a:moveTo>
                <a:lnTo>
                  <a:pt x="45796" y="54136"/>
                </a:lnTo>
                <a:lnTo>
                  <a:pt x="45796" y="438106"/>
                </a:lnTo>
                <a:lnTo>
                  <a:pt x="64846" y="438106"/>
                </a:lnTo>
                <a:lnTo>
                  <a:pt x="64846" y="54136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8"/>
                </a:lnTo>
                <a:lnTo>
                  <a:pt x="1524" y="100680"/>
                </a:lnTo>
                <a:lnTo>
                  <a:pt x="10617" y="105981"/>
                </a:lnTo>
                <a:lnTo>
                  <a:pt x="16446" y="104447"/>
                </a:lnTo>
                <a:lnTo>
                  <a:pt x="45796" y="54136"/>
                </a:lnTo>
                <a:lnTo>
                  <a:pt x="86903" y="54136"/>
                </a:lnTo>
                <a:lnTo>
                  <a:pt x="55321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6" y="54136"/>
                </a:lnTo>
                <a:lnTo>
                  <a:pt x="94195" y="104447"/>
                </a:lnTo>
                <a:lnTo>
                  <a:pt x="100025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600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7954" y="4753025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7954" y="4960239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77954" y="5167452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77954" y="537466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2263" y="4670691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9810" y="5627245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5"/>
                </a:moveTo>
                <a:lnTo>
                  <a:pt x="45808" y="54135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5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7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6"/>
                </a:lnTo>
                <a:lnTo>
                  <a:pt x="45808" y="54135"/>
                </a:lnTo>
                <a:lnTo>
                  <a:pt x="86908" y="54135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35"/>
                </a:moveTo>
                <a:lnTo>
                  <a:pt x="64858" y="54135"/>
                </a:lnTo>
                <a:lnTo>
                  <a:pt x="94208" y="104446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7"/>
                </a:lnTo>
                <a:lnTo>
                  <a:pt x="86908" y="541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7951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0691" y="474378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0691" y="4950993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0691" y="515820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0691" y="5365432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500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2548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1" y="100680"/>
                </a:lnTo>
                <a:lnTo>
                  <a:pt x="110667" y="94848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26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5842" y="2945194"/>
            <a:ext cx="313562" cy="181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7986" y="2959449"/>
            <a:ext cx="306219" cy="176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60330" y="3224123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0330" y="3456546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0330" y="3688969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60330" y="3921378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4640" y="313061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7942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80536" y="420352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7210" y="53962"/>
                </a:moveTo>
                <a:lnTo>
                  <a:pt x="46507" y="53962"/>
                </a:lnTo>
                <a:lnTo>
                  <a:pt x="39992" y="426821"/>
                </a:lnTo>
                <a:lnTo>
                  <a:pt x="59042" y="427151"/>
                </a:lnTo>
                <a:lnTo>
                  <a:pt x="65557" y="54292"/>
                </a:lnTo>
                <a:lnTo>
                  <a:pt x="87395" y="54292"/>
                </a:lnTo>
                <a:lnTo>
                  <a:pt x="87210" y="53962"/>
                </a:lnTo>
                <a:close/>
              </a:path>
              <a:path w="111125" h="427354">
                <a:moveTo>
                  <a:pt x="87395" y="54292"/>
                </a:moveTo>
                <a:lnTo>
                  <a:pt x="65557" y="54292"/>
                </a:lnTo>
                <a:lnTo>
                  <a:pt x="94018" y="105117"/>
                </a:lnTo>
                <a:lnTo>
                  <a:pt x="99822" y="106743"/>
                </a:lnTo>
                <a:lnTo>
                  <a:pt x="109004" y="101612"/>
                </a:lnTo>
                <a:lnTo>
                  <a:pt x="110642" y="95796"/>
                </a:lnTo>
                <a:lnTo>
                  <a:pt x="87395" y="54292"/>
                </a:lnTo>
                <a:close/>
              </a:path>
              <a:path w="111125" h="427354">
                <a:moveTo>
                  <a:pt x="56984" y="0"/>
                </a:moveTo>
                <a:lnTo>
                  <a:pt x="0" y="93865"/>
                </a:lnTo>
                <a:lnTo>
                  <a:pt x="1435" y="99720"/>
                </a:lnTo>
                <a:lnTo>
                  <a:pt x="10426" y="105181"/>
                </a:lnTo>
                <a:lnTo>
                  <a:pt x="16294" y="103759"/>
                </a:lnTo>
                <a:lnTo>
                  <a:pt x="46507" y="53962"/>
                </a:lnTo>
                <a:lnTo>
                  <a:pt x="87210" y="53962"/>
                </a:lnTo>
                <a:lnTo>
                  <a:pt x="5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56851" y="36456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70212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87180" y="3228149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7180" y="3460572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7180" y="369299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87180" y="392540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81490" y="313463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2815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2815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2815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2815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5577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50016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2319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6555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3300" y="2925813"/>
            <a:ext cx="326175" cy="210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22456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13033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61726" y="2925813"/>
            <a:ext cx="322836" cy="2103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9718" y="317078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0456" y="3652978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12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380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7278" y="424369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99"/>
                </a:lnTo>
                <a:lnTo>
                  <a:pt x="64846" y="426999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5409" y="326430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85409" y="349671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5409" y="3729139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85409" y="3961561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8951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3755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5693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12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8" y="44767"/>
                </a:lnTo>
                <a:lnTo>
                  <a:pt x="12" y="44754"/>
                </a:lnTo>
                <a:close/>
              </a:path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8" y="44767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029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6030" y="2949588"/>
            <a:ext cx="322326" cy="1865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6189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6189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189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6189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56208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83755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5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579755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44289" y="2705472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07278" y="2582190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4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  <a:path w="111125" h="58864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7362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55083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87077" y="54038"/>
                </a:moveTo>
                <a:lnTo>
                  <a:pt x="46227" y="54038"/>
                </a:lnTo>
                <a:lnTo>
                  <a:pt x="40728" y="579247"/>
                </a:lnTo>
                <a:lnTo>
                  <a:pt x="59778" y="579450"/>
                </a:lnTo>
                <a:lnTo>
                  <a:pt x="65265" y="54241"/>
                </a:lnTo>
                <a:lnTo>
                  <a:pt x="87193" y="54241"/>
                </a:lnTo>
                <a:lnTo>
                  <a:pt x="87077" y="54038"/>
                </a:lnTo>
                <a:close/>
              </a:path>
              <a:path w="111125" h="579755">
                <a:moveTo>
                  <a:pt x="87193" y="54241"/>
                </a:moveTo>
                <a:lnTo>
                  <a:pt x="65265" y="54241"/>
                </a:lnTo>
                <a:lnTo>
                  <a:pt x="94094" y="104851"/>
                </a:lnTo>
                <a:lnTo>
                  <a:pt x="99910" y="106451"/>
                </a:lnTo>
                <a:lnTo>
                  <a:pt x="109054" y="101244"/>
                </a:lnTo>
                <a:lnTo>
                  <a:pt x="110642" y="95427"/>
                </a:lnTo>
                <a:lnTo>
                  <a:pt x="87193" y="54241"/>
                </a:lnTo>
                <a:close/>
              </a:path>
              <a:path w="111125" h="579755">
                <a:moveTo>
                  <a:pt x="56311" y="0"/>
                </a:moveTo>
                <a:lnTo>
                  <a:pt x="0" y="94272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7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16595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7940" y="2582189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40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45"/>
                </a:lnTo>
                <a:lnTo>
                  <a:pt x="1460" y="99999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49668" y="2703414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17956" y="2278372"/>
            <a:ext cx="334762" cy="2392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07987" y="2278372"/>
            <a:ext cx="332932" cy="2392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47873" y="2278372"/>
            <a:ext cx="333048" cy="2392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80407" y="2278372"/>
            <a:ext cx="335479" cy="2392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60869" y="1428259"/>
            <a:ext cx="570236" cy="2300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03143" y="1428259"/>
            <a:ext cx="570481" cy="2300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37146" y="1428259"/>
            <a:ext cx="570311" cy="2300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44903" y="1428259"/>
            <a:ext cx="570600" cy="2300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71252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42548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5251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63347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46" y="54127"/>
                </a:moveTo>
                <a:lnTo>
                  <a:pt x="45796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46" y="54127"/>
                </a:lnTo>
                <a:close/>
              </a:path>
              <a:path w="111125" h="535939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535939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426604" y="365843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539951" y="3388938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6546583" y="851574"/>
            <a:ext cx="1409700" cy="4552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11150" marR="5080" indent="-299085">
              <a:lnSpc>
                <a:spcPct val="101200"/>
              </a:lnSpc>
              <a:spcBef>
                <a:spcPts val="80"/>
              </a:spcBef>
            </a:pPr>
            <a:r>
              <a:rPr sz="1400" spc="-40" dirty="0">
                <a:solidFill>
                  <a:srgbClr val="BB57BE"/>
                </a:solidFill>
                <a:latin typeface="Trebuchet MS"/>
                <a:cs typeface="Trebuchet MS"/>
              </a:rPr>
              <a:t>= </a:t>
            </a:r>
            <a:r>
              <a:rPr sz="1400" spc="-70" dirty="0">
                <a:solidFill>
                  <a:srgbClr val="BB57BE"/>
                </a:solidFill>
                <a:latin typeface="Trebuchet MS"/>
                <a:cs typeface="Trebuchet MS"/>
              </a:rPr>
              <a:t>negative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log</a:t>
            </a:r>
            <a:r>
              <a:rPr sz="1400" spc="-2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BB57BE"/>
                </a:solidFill>
                <a:latin typeface="Trebuchet MS"/>
                <a:cs typeface="Trebuchet MS"/>
              </a:rPr>
              <a:t>prob  </a:t>
            </a:r>
            <a:r>
              <a:rPr sz="1400" spc="-55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1400" spc="-13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1400" spc="-100" dirty="0">
                <a:solidFill>
                  <a:srgbClr val="BB57BE"/>
                </a:solidFill>
                <a:latin typeface="Trebuchet MS"/>
                <a:cs typeface="Trebuchet MS"/>
              </a:rPr>
              <a:t>“exams”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890957" y="1357502"/>
            <a:ext cx="727075" cy="326390"/>
          </a:xfrm>
          <a:custGeom>
            <a:avLst/>
            <a:gdLst/>
            <a:ahLst/>
            <a:cxnLst/>
            <a:rect l="l" t="t" r="r" b="b"/>
            <a:pathLst>
              <a:path w="727075" h="326389">
                <a:moveTo>
                  <a:pt x="0" y="0"/>
                </a:moveTo>
                <a:lnTo>
                  <a:pt x="726905" y="0"/>
                </a:lnTo>
                <a:lnTo>
                  <a:pt x="726905" y="326089"/>
                </a:lnTo>
                <a:lnTo>
                  <a:pt x="0" y="326089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757808" y="6168527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0" y="28573"/>
                </a:moveTo>
                <a:lnTo>
                  <a:pt x="0" y="57148"/>
                </a:lnTo>
                <a:lnTo>
                  <a:pt x="822614" y="57149"/>
                </a:lnTo>
                <a:lnTo>
                  <a:pt x="822614" y="85724"/>
                </a:lnTo>
                <a:lnTo>
                  <a:pt x="908339" y="42862"/>
                </a:lnTo>
                <a:lnTo>
                  <a:pt x="879764" y="28574"/>
                </a:lnTo>
                <a:lnTo>
                  <a:pt x="0" y="28573"/>
                </a:lnTo>
                <a:close/>
              </a:path>
              <a:path w="908685" h="85725">
                <a:moveTo>
                  <a:pt x="822614" y="0"/>
                </a:moveTo>
                <a:lnTo>
                  <a:pt x="822614" y="28574"/>
                </a:lnTo>
                <a:lnTo>
                  <a:pt x="879764" y="28574"/>
                </a:lnTo>
                <a:lnTo>
                  <a:pt x="822614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064593" y="1337437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2000" spc="-110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r>
              <a:rPr sz="2000" spc="-30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609020" y="1478573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822609" y="0"/>
                </a:moveTo>
                <a:lnTo>
                  <a:pt x="822609" y="28575"/>
                </a:lnTo>
                <a:lnTo>
                  <a:pt x="0" y="28575"/>
                </a:lnTo>
                <a:lnTo>
                  <a:pt x="0" y="57150"/>
                </a:lnTo>
                <a:lnTo>
                  <a:pt x="822609" y="57150"/>
                </a:lnTo>
                <a:lnTo>
                  <a:pt x="822609" y="85725"/>
                </a:lnTo>
                <a:lnTo>
                  <a:pt x="908347" y="42862"/>
                </a:lnTo>
                <a:lnTo>
                  <a:pt x="82260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393075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894841" y="6039554"/>
            <a:ext cx="782955" cy="308418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6990">
              <a:spcBef>
                <a:spcPts val="5"/>
              </a:spcBef>
            </a:pPr>
            <a:r>
              <a:rPr sz="2000" spc="-135" dirty="0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z="2000" spc="-50" dirty="0">
                <a:solidFill>
                  <a:srgbClr val="BB57BE"/>
                </a:solidFill>
                <a:latin typeface="Trebuchet MS"/>
                <a:cs typeface="Trebuchet MS"/>
              </a:rPr>
              <a:t>pus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873207" y="6056438"/>
            <a:ext cx="3289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666539" y="6056438"/>
            <a:ext cx="81343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805411" y="6056438"/>
            <a:ext cx="71501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018921" y="6056438"/>
            <a:ext cx="45974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045958" y="6056438"/>
            <a:ext cx="93916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90" dirty="0">
                <a:latin typeface="Trebuchet MS"/>
                <a:cs typeface="Trebuchet MS"/>
              </a:rPr>
              <a:t>exams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9166772" y="6056438"/>
            <a:ext cx="18351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7122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58759" y="3025141"/>
            <a:ext cx="867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SG" spc="-125" dirty="0">
                <a:solidFill>
                  <a:srgbClr val="FFFFFF"/>
                </a:solidFill>
              </a:rPr>
              <a:t>Language </a:t>
            </a:r>
            <a:r>
              <a:rPr lang="en-SG" spc="-125" dirty="0" err="1">
                <a:solidFill>
                  <a:srgbClr val="FFFFFF"/>
                </a:solidFill>
              </a:rPr>
              <a:t>Modeling</a:t>
            </a:r>
            <a:endParaRPr spc="-165" dirty="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6220A-666D-4879-81B6-2B9515C6AC5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algn="ctr">
              <a:lnSpc>
                <a:spcPts val="1420"/>
              </a:lnSpc>
            </a:pPr>
            <a:r>
              <a:rPr lang="en-SG" spc="-110"/>
              <a:t>Richard Socher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69513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7998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3856079" y="6358515"/>
            <a:ext cx="373540" cy="216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0146" y="6371152"/>
            <a:ext cx="381603" cy="220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6389" y="6371152"/>
            <a:ext cx="383256" cy="220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7447" y="6371152"/>
            <a:ext cx="383167" cy="220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47888" y="4971664"/>
            <a:ext cx="327878" cy="2042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6119" y="4971664"/>
            <a:ext cx="327695" cy="2042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97439" y="4971664"/>
            <a:ext cx="327659" cy="2042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4162" y="4997108"/>
            <a:ext cx="326470" cy="2023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2863" y="471285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52863" y="4920069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52863" y="5127281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52863" y="533449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47172" y="463050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6345" y="5587072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8"/>
                </a:moveTo>
                <a:lnTo>
                  <a:pt x="45110" y="54288"/>
                </a:lnTo>
                <a:lnTo>
                  <a:pt x="51650" y="438266"/>
                </a:lnTo>
                <a:lnTo>
                  <a:pt x="70700" y="437942"/>
                </a:lnTo>
                <a:lnTo>
                  <a:pt x="64165" y="54288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4"/>
                </a:lnTo>
                <a:lnTo>
                  <a:pt x="1638" y="101579"/>
                </a:lnTo>
                <a:lnTo>
                  <a:pt x="10820" y="106725"/>
                </a:lnTo>
                <a:lnTo>
                  <a:pt x="16624" y="105091"/>
                </a:lnTo>
                <a:lnTo>
                  <a:pt x="45110" y="54288"/>
                </a:lnTo>
                <a:lnTo>
                  <a:pt x="64165" y="54288"/>
                </a:lnTo>
                <a:lnTo>
                  <a:pt x="64160" y="53963"/>
                </a:lnTo>
                <a:lnTo>
                  <a:pt x="86431" y="53963"/>
                </a:lnTo>
                <a:lnTo>
                  <a:pt x="53708" y="0"/>
                </a:lnTo>
                <a:close/>
              </a:path>
              <a:path w="111125" h="438785">
                <a:moveTo>
                  <a:pt x="86431" y="53963"/>
                </a:moveTo>
                <a:lnTo>
                  <a:pt x="64160" y="53963"/>
                </a:lnTo>
                <a:lnTo>
                  <a:pt x="94360" y="103767"/>
                </a:lnTo>
                <a:lnTo>
                  <a:pt x="100215" y="105202"/>
                </a:lnTo>
                <a:lnTo>
                  <a:pt x="109207" y="99747"/>
                </a:lnTo>
                <a:lnTo>
                  <a:pt x="110642" y="93889"/>
                </a:lnTo>
                <a:lnTo>
                  <a:pt x="86431" y="53963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9969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54431" y="4743780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54431" y="4950993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54431" y="5158206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54431" y="5365432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4874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76300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6" y="54136"/>
                </a:moveTo>
                <a:lnTo>
                  <a:pt x="45796" y="54136"/>
                </a:lnTo>
                <a:lnTo>
                  <a:pt x="45796" y="438106"/>
                </a:lnTo>
                <a:lnTo>
                  <a:pt x="64846" y="438106"/>
                </a:lnTo>
                <a:lnTo>
                  <a:pt x="64846" y="54136"/>
                </a:lnTo>
                <a:close/>
              </a:path>
              <a:path w="111125" h="438150">
                <a:moveTo>
                  <a:pt x="55321" y="0"/>
                </a:moveTo>
                <a:lnTo>
                  <a:pt x="0" y="94848"/>
                </a:lnTo>
                <a:lnTo>
                  <a:pt x="1524" y="100680"/>
                </a:lnTo>
                <a:lnTo>
                  <a:pt x="10617" y="105981"/>
                </a:lnTo>
                <a:lnTo>
                  <a:pt x="16446" y="104447"/>
                </a:lnTo>
                <a:lnTo>
                  <a:pt x="45796" y="54136"/>
                </a:lnTo>
                <a:lnTo>
                  <a:pt x="86903" y="54136"/>
                </a:lnTo>
                <a:lnTo>
                  <a:pt x="55321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6" y="54136"/>
                </a:lnTo>
                <a:lnTo>
                  <a:pt x="94195" y="104447"/>
                </a:lnTo>
                <a:lnTo>
                  <a:pt x="100025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600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7954" y="4753025"/>
            <a:ext cx="165353" cy="1571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77954" y="4960239"/>
            <a:ext cx="165353" cy="157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77954" y="5167452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77954" y="5374665"/>
            <a:ext cx="165353" cy="1571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72263" y="4670691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99810" y="5627245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5"/>
                </a:moveTo>
                <a:lnTo>
                  <a:pt x="45808" y="54135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5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7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6"/>
                </a:lnTo>
                <a:lnTo>
                  <a:pt x="45808" y="54135"/>
                </a:lnTo>
                <a:lnTo>
                  <a:pt x="86908" y="54135"/>
                </a:lnTo>
                <a:lnTo>
                  <a:pt x="55333" y="0"/>
                </a:lnTo>
                <a:close/>
              </a:path>
              <a:path w="111125" h="438150">
                <a:moveTo>
                  <a:pt x="86908" y="54135"/>
                </a:moveTo>
                <a:lnTo>
                  <a:pt x="64858" y="54135"/>
                </a:lnTo>
                <a:lnTo>
                  <a:pt x="94208" y="104446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7"/>
                </a:lnTo>
                <a:lnTo>
                  <a:pt x="86908" y="54135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7951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20691" y="474378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20691" y="4950993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20691" y="515820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0691" y="5365432"/>
            <a:ext cx="165353" cy="157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15001" y="4661433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2548" y="5617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1" y="100680"/>
                </a:lnTo>
                <a:lnTo>
                  <a:pt x="110667" y="94848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22265" y="5731943"/>
            <a:ext cx="236000" cy="2781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85842" y="2945194"/>
            <a:ext cx="313562" cy="1818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37986" y="2959449"/>
            <a:ext cx="306219" cy="176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60330" y="3224123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60330" y="3456546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60330" y="3688969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60330" y="3921378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54640" y="313061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87942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80536" y="420352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7210" y="53962"/>
                </a:moveTo>
                <a:lnTo>
                  <a:pt x="46507" y="53962"/>
                </a:lnTo>
                <a:lnTo>
                  <a:pt x="39992" y="426821"/>
                </a:lnTo>
                <a:lnTo>
                  <a:pt x="59042" y="427151"/>
                </a:lnTo>
                <a:lnTo>
                  <a:pt x="65557" y="54292"/>
                </a:lnTo>
                <a:lnTo>
                  <a:pt x="87395" y="54292"/>
                </a:lnTo>
                <a:lnTo>
                  <a:pt x="87210" y="53962"/>
                </a:lnTo>
                <a:close/>
              </a:path>
              <a:path w="111125" h="427354">
                <a:moveTo>
                  <a:pt x="87395" y="54292"/>
                </a:moveTo>
                <a:lnTo>
                  <a:pt x="65557" y="54292"/>
                </a:lnTo>
                <a:lnTo>
                  <a:pt x="94018" y="105117"/>
                </a:lnTo>
                <a:lnTo>
                  <a:pt x="99822" y="106743"/>
                </a:lnTo>
                <a:lnTo>
                  <a:pt x="109004" y="101612"/>
                </a:lnTo>
                <a:lnTo>
                  <a:pt x="110642" y="95796"/>
                </a:lnTo>
                <a:lnTo>
                  <a:pt x="87395" y="54292"/>
                </a:lnTo>
                <a:close/>
              </a:path>
              <a:path w="111125" h="427354">
                <a:moveTo>
                  <a:pt x="56984" y="0"/>
                </a:moveTo>
                <a:lnTo>
                  <a:pt x="0" y="93865"/>
                </a:lnTo>
                <a:lnTo>
                  <a:pt x="1435" y="99720"/>
                </a:lnTo>
                <a:lnTo>
                  <a:pt x="10426" y="105181"/>
                </a:lnTo>
                <a:lnTo>
                  <a:pt x="16294" y="103759"/>
                </a:lnTo>
                <a:lnTo>
                  <a:pt x="46507" y="53962"/>
                </a:lnTo>
                <a:lnTo>
                  <a:pt x="87210" y="53962"/>
                </a:lnTo>
                <a:lnTo>
                  <a:pt x="5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56851" y="36456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70212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87180" y="3228149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87180" y="3460572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87180" y="369299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87180" y="3925404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81490" y="313463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2815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2815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2815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2815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5577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50016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22319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0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6" y="44767"/>
                </a:lnTo>
                <a:lnTo>
                  <a:pt x="0" y="44754"/>
                </a:lnTo>
                <a:close/>
              </a:path>
              <a:path w="699770" h="109854">
                <a:moveTo>
                  <a:pt x="604139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6" y="44767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36555" y="3374245"/>
            <a:ext cx="427375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3300" y="2925813"/>
            <a:ext cx="326175" cy="2103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22456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213033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61726" y="2925813"/>
            <a:ext cx="322836" cy="2103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9718" y="317078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280456" y="3652978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12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380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107278" y="424369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99"/>
                </a:lnTo>
                <a:lnTo>
                  <a:pt x="64846" y="426999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85409" y="326430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85409" y="3496716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085409" y="3729139"/>
            <a:ext cx="165353" cy="1739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85409" y="3961561"/>
            <a:ext cx="165353" cy="1739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89510" y="4381804"/>
            <a:ext cx="327652" cy="1988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83755" y="4234447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58" y="54140"/>
                </a:moveTo>
                <a:lnTo>
                  <a:pt x="45808" y="54140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427354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56934" y="36437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12" y="44754"/>
                </a:moveTo>
                <a:lnTo>
                  <a:pt x="0" y="63804"/>
                </a:lnTo>
                <a:lnTo>
                  <a:pt x="645172" y="63817"/>
                </a:lnTo>
                <a:lnTo>
                  <a:pt x="594868" y="93154"/>
                </a:lnTo>
                <a:lnTo>
                  <a:pt x="593331" y="98996"/>
                </a:lnTo>
                <a:lnTo>
                  <a:pt x="598627" y="108076"/>
                </a:lnTo>
                <a:lnTo>
                  <a:pt x="604469" y="109613"/>
                </a:lnTo>
                <a:lnTo>
                  <a:pt x="699312" y="54292"/>
                </a:lnTo>
                <a:lnTo>
                  <a:pt x="682988" y="44767"/>
                </a:lnTo>
                <a:lnTo>
                  <a:pt x="12" y="44754"/>
                </a:lnTo>
                <a:close/>
              </a:path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68"/>
                </a:lnTo>
                <a:lnTo>
                  <a:pt x="593331" y="9575"/>
                </a:lnTo>
                <a:lnTo>
                  <a:pt x="594868" y="15417"/>
                </a:lnTo>
                <a:lnTo>
                  <a:pt x="645172" y="44767"/>
                </a:lnTo>
                <a:lnTo>
                  <a:pt x="682988" y="44767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0294" y="3374245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6030" y="2949588"/>
            <a:ext cx="322326" cy="18653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61899" y="325506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61899" y="3487470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1899" y="3719893"/>
            <a:ext cx="165353" cy="1739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61899" y="3952316"/>
            <a:ext cx="165353" cy="1739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056208" y="3161538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83755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5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  <a:path w="111125" h="579755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44289" y="2705472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07278" y="2582190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4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4">
                <a:moveTo>
                  <a:pt x="86903" y="54140"/>
                </a:moveTo>
                <a:lnTo>
                  <a:pt x="64846" y="54140"/>
                </a:lnTo>
                <a:lnTo>
                  <a:pt x="94195" y="104457"/>
                </a:lnTo>
                <a:lnTo>
                  <a:pt x="100025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3" y="54140"/>
                </a:lnTo>
                <a:close/>
              </a:path>
              <a:path w="111125" h="588644">
                <a:moveTo>
                  <a:pt x="55321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57"/>
                </a:lnTo>
                <a:lnTo>
                  <a:pt x="45796" y="54140"/>
                </a:lnTo>
                <a:lnTo>
                  <a:pt x="86903" y="54140"/>
                </a:lnTo>
                <a:lnTo>
                  <a:pt x="55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77362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55083" y="2582190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5">
                <a:moveTo>
                  <a:pt x="87077" y="54038"/>
                </a:moveTo>
                <a:lnTo>
                  <a:pt x="46227" y="54038"/>
                </a:lnTo>
                <a:lnTo>
                  <a:pt x="40728" y="579247"/>
                </a:lnTo>
                <a:lnTo>
                  <a:pt x="59778" y="579450"/>
                </a:lnTo>
                <a:lnTo>
                  <a:pt x="65265" y="54241"/>
                </a:lnTo>
                <a:lnTo>
                  <a:pt x="87193" y="54241"/>
                </a:lnTo>
                <a:lnTo>
                  <a:pt x="87077" y="54038"/>
                </a:lnTo>
                <a:close/>
              </a:path>
              <a:path w="111125" h="579755">
                <a:moveTo>
                  <a:pt x="87193" y="54241"/>
                </a:moveTo>
                <a:lnTo>
                  <a:pt x="65265" y="54241"/>
                </a:lnTo>
                <a:lnTo>
                  <a:pt x="94094" y="104851"/>
                </a:lnTo>
                <a:lnTo>
                  <a:pt x="99910" y="106451"/>
                </a:lnTo>
                <a:lnTo>
                  <a:pt x="109054" y="101244"/>
                </a:lnTo>
                <a:lnTo>
                  <a:pt x="110642" y="95427"/>
                </a:lnTo>
                <a:lnTo>
                  <a:pt x="87193" y="54241"/>
                </a:lnTo>
                <a:close/>
              </a:path>
              <a:path w="111125" h="579755">
                <a:moveTo>
                  <a:pt x="56311" y="0"/>
                </a:moveTo>
                <a:lnTo>
                  <a:pt x="0" y="94272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7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16595" y="2713790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7940" y="2582189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40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45"/>
                </a:lnTo>
                <a:lnTo>
                  <a:pt x="1460" y="99999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49668" y="2703414"/>
            <a:ext cx="197914" cy="17289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17956" y="2278372"/>
            <a:ext cx="334762" cy="23922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07987" y="2278372"/>
            <a:ext cx="332932" cy="23922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47873" y="2278372"/>
            <a:ext cx="333048" cy="2392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80407" y="2278372"/>
            <a:ext cx="335479" cy="2392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960869" y="1428259"/>
            <a:ext cx="570236" cy="23000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03143" y="1428259"/>
            <a:ext cx="570481" cy="2300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837146" y="1428259"/>
            <a:ext cx="570311" cy="23000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44903" y="1428259"/>
            <a:ext cx="570600" cy="23000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71252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42548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13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67" y="94843"/>
                </a:lnTo>
                <a:lnTo>
                  <a:pt x="86913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5251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63347" y="1683550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46" y="54127"/>
                </a:moveTo>
                <a:lnTo>
                  <a:pt x="45796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46" y="54127"/>
                </a:lnTo>
                <a:close/>
              </a:path>
              <a:path w="111125" h="535939">
                <a:moveTo>
                  <a:pt x="55321" y="0"/>
                </a:moveTo>
                <a:lnTo>
                  <a:pt x="0" y="94843"/>
                </a:lnTo>
                <a:lnTo>
                  <a:pt x="1524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27"/>
                </a:lnTo>
                <a:lnTo>
                  <a:pt x="86900" y="54127"/>
                </a:lnTo>
                <a:lnTo>
                  <a:pt x="55321" y="0"/>
                </a:lnTo>
                <a:close/>
              </a:path>
              <a:path w="111125" h="535939">
                <a:moveTo>
                  <a:pt x="86900" y="54127"/>
                </a:moveTo>
                <a:lnTo>
                  <a:pt x="64846" y="54127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0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821045" y="1275684"/>
            <a:ext cx="1603262" cy="53377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4514811" y="136795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Trebuchet MS"/>
                <a:cs typeface="Trebuchet MS"/>
              </a:rPr>
              <a:t>+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571389" y="136795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Trebuchet MS"/>
                <a:cs typeface="Trebuchet MS"/>
              </a:rPr>
              <a:t>+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680316" y="136795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 dirty="0">
                <a:latin typeface="Trebuchet MS"/>
                <a:cs typeface="Trebuchet MS"/>
              </a:rPr>
              <a:t>+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736893" y="1367955"/>
            <a:ext cx="777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50240" algn="l"/>
              </a:tabLst>
            </a:pPr>
            <a:r>
              <a:rPr spc="-50" dirty="0">
                <a:latin typeface="Trebuchet MS"/>
                <a:cs typeface="Trebuchet MS"/>
              </a:rPr>
              <a:t>+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…</a:t>
            </a:r>
            <a:r>
              <a:rPr dirty="0">
                <a:latin typeface="Trebuchet MS"/>
                <a:cs typeface="Trebuchet MS"/>
              </a:rPr>
              <a:t>	</a:t>
            </a:r>
            <a:r>
              <a:rPr spc="-50" dirty="0">
                <a:latin typeface="Trebuchet MS"/>
                <a:cs typeface="Trebuchet MS"/>
              </a:rPr>
              <a:t>=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426604" y="3658439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539951" y="3388938"/>
            <a:ext cx="427376" cy="2921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757808" y="6168527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0" y="28573"/>
                </a:moveTo>
                <a:lnTo>
                  <a:pt x="0" y="57148"/>
                </a:lnTo>
                <a:lnTo>
                  <a:pt x="822614" y="57149"/>
                </a:lnTo>
                <a:lnTo>
                  <a:pt x="822614" y="85724"/>
                </a:lnTo>
                <a:lnTo>
                  <a:pt x="908339" y="42862"/>
                </a:lnTo>
                <a:lnTo>
                  <a:pt x="879764" y="28574"/>
                </a:lnTo>
                <a:lnTo>
                  <a:pt x="0" y="28573"/>
                </a:lnTo>
                <a:close/>
              </a:path>
              <a:path w="908685" h="85725">
                <a:moveTo>
                  <a:pt x="822614" y="0"/>
                </a:moveTo>
                <a:lnTo>
                  <a:pt x="822614" y="28574"/>
                </a:lnTo>
                <a:lnTo>
                  <a:pt x="879764" y="28574"/>
                </a:lnTo>
                <a:lnTo>
                  <a:pt x="822614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2064593" y="1337437"/>
            <a:ext cx="464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2000" spc="-110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25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r>
              <a:rPr sz="2000" spc="-30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2609020" y="1478573"/>
            <a:ext cx="908685" cy="85725"/>
          </a:xfrm>
          <a:custGeom>
            <a:avLst/>
            <a:gdLst/>
            <a:ahLst/>
            <a:cxnLst/>
            <a:rect l="l" t="t" r="r" b="b"/>
            <a:pathLst>
              <a:path w="908685" h="85725">
                <a:moveTo>
                  <a:pt x="822609" y="0"/>
                </a:moveTo>
                <a:lnTo>
                  <a:pt x="822609" y="28575"/>
                </a:lnTo>
                <a:lnTo>
                  <a:pt x="0" y="28575"/>
                </a:lnTo>
                <a:lnTo>
                  <a:pt x="0" y="57150"/>
                </a:lnTo>
                <a:lnTo>
                  <a:pt x="822609" y="57150"/>
                </a:lnTo>
                <a:lnTo>
                  <a:pt x="822609" y="85725"/>
                </a:lnTo>
                <a:lnTo>
                  <a:pt x="908347" y="42862"/>
                </a:lnTo>
                <a:lnTo>
                  <a:pt x="822609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8393075" y="347701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894841" y="6039554"/>
            <a:ext cx="782955" cy="308418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46990">
              <a:spcBef>
                <a:spcPts val="5"/>
              </a:spcBef>
            </a:pPr>
            <a:r>
              <a:rPr sz="2000" spc="-135" dirty="0" err="1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z="2000" spc="-25" dirty="0" err="1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spc="-85" dirty="0" err="1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z="2000" spc="-50" dirty="0" err="1">
                <a:solidFill>
                  <a:srgbClr val="BB57BE"/>
                </a:solidFill>
                <a:latin typeface="Trebuchet MS"/>
                <a:cs typeface="Trebuchet MS"/>
              </a:rPr>
              <a:t>pu</a:t>
            </a:r>
            <a:r>
              <a:rPr lang="en-SG" sz="2000" spc="-50" dirty="0">
                <a:solidFill>
                  <a:srgbClr val="BB57BE"/>
                </a:solidFill>
                <a:latin typeface="Trebuchet MS"/>
                <a:cs typeface="Trebuchet MS"/>
              </a:rPr>
              <a:t>s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3873207" y="6056438"/>
            <a:ext cx="32893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666539" y="6056438"/>
            <a:ext cx="81343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00" dirty="0">
                <a:latin typeface="Trebuchet MS"/>
                <a:cs typeface="Trebuchet MS"/>
              </a:rPr>
              <a:t>t</a:t>
            </a:r>
            <a:r>
              <a:rPr i="1" spc="-85" dirty="0">
                <a:latin typeface="Trebuchet MS"/>
                <a:cs typeface="Trebuchet MS"/>
              </a:rPr>
              <a:t>ud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805411" y="6056438"/>
            <a:ext cx="71501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70" dirty="0">
                <a:latin typeface="Trebuchet MS"/>
                <a:cs typeface="Trebuchet MS"/>
              </a:rPr>
              <a:t>p</a:t>
            </a: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95" dirty="0">
                <a:latin typeface="Trebuchet MS"/>
                <a:cs typeface="Trebuchet MS"/>
              </a:rPr>
              <a:t>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018921" y="6056438"/>
            <a:ext cx="459740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45" dirty="0">
                <a:latin typeface="Trebuchet MS"/>
                <a:cs typeface="Trebuchet MS"/>
              </a:rPr>
              <a:t>i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8045958" y="6056438"/>
            <a:ext cx="93916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i="1" spc="-90" dirty="0">
                <a:latin typeface="Trebuchet MS"/>
                <a:cs typeface="Trebuchet MS"/>
              </a:rPr>
              <a:t>exams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9166772" y="6056438"/>
            <a:ext cx="183515" cy="278281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>
              <a:spcBef>
                <a:spcPts val="1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70996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39" y="250191"/>
            <a:ext cx="811402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Training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645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4074"/>
            <a:ext cx="8114030" cy="247452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latin typeface="Trebuchet MS"/>
                <a:cs typeface="Trebuchet MS"/>
              </a:rPr>
              <a:t>However: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Computing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loss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gradients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across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BB57BE"/>
                </a:solidFill>
                <a:latin typeface="Trebuchet MS"/>
                <a:cs typeface="Trebuchet MS"/>
              </a:rPr>
              <a:t>entire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BB57BE"/>
                </a:solidFill>
                <a:latin typeface="Trebuchet MS"/>
                <a:cs typeface="Trebuchet MS"/>
              </a:rPr>
              <a:t>corpus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is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BB57BE"/>
                </a:solidFill>
                <a:latin typeface="Trebuchet MS"/>
                <a:cs typeface="Trebuchet MS"/>
              </a:rPr>
              <a:t>too</a:t>
            </a:r>
            <a:r>
              <a:rPr sz="2400" spc="-1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expensive</a:t>
            </a:r>
            <a:r>
              <a:rPr sz="2400" spc="-100" dirty="0">
                <a:latin typeface="Trebuchet MS"/>
                <a:cs typeface="Trebuchet MS"/>
              </a:rPr>
              <a:t>!</a:t>
            </a:r>
            <a:endParaRPr sz="2400">
              <a:latin typeface="Trebuchet MS"/>
              <a:cs typeface="Trebuchet MS"/>
            </a:endParaRPr>
          </a:p>
          <a:p>
            <a:pPr marL="355600" marR="145415" indent="-342900">
              <a:lnSpc>
                <a:spcPct val="100699"/>
              </a:lnSpc>
              <a:spcBef>
                <a:spcPts val="53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u="heavy" spc="-1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Recall: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Stochastic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Gradient</a:t>
            </a:r>
            <a:r>
              <a:rPr sz="2400" spc="-1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BB57BE"/>
                </a:solidFill>
                <a:latin typeface="Trebuchet MS"/>
                <a:cs typeface="Trebuchet MS"/>
              </a:rPr>
              <a:t>Descent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allows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us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compute</a:t>
            </a:r>
            <a:r>
              <a:rPr sz="2400" spc="-17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loss 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gradients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small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chunk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data,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update.</a:t>
            </a:r>
            <a:endParaRPr sz="2400">
              <a:latin typeface="Trebuchet MS"/>
              <a:cs typeface="Trebuchet MS"/>
            </a:endParaRPr>
          </a:p>
          <a:p>
            <a:pPr>
              <a:spcBef>
                <a:spcPts val="30"/>
              </a:spcBef>
              <a:buClr>
                <a:srgbClr val="CC0000"/>
              </a:buClr>
              <a:buFont typeface="Times New Roman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4792980" algn="l"/>
              </a:tabLst>
            </a:pP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In</a:t>
            </a:r>
            <a:r>
              <a:rPr sz="2400" spc="-240" dirty="0">
                <a:latin typeface="Trebuchet MS"/>
                <a:cs typeface="Trebuchet MS"/>
              </a:rPr>
              <a:t> </a:t>
            </a:r>
            <a:r>
              <a:rPr sz="2400" spc="-150" dirty="0">
                <a:latin typeface="Trebuchet MS"/>
                <a:cs typeface="Trebuchet MS"/>
              </a:rPr>
              <a:t>practice,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consider	</a:t>
            </a:r>
            <a:r>
              <a:rPr sz="2400" spc="-75" dirty="0">
                <a:latin typeface="Trebuchet MS"/>
                <a:cs typeface="Trebuchet MS"/>
              </a:rPr>
              <a:t>as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31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sentence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41" y="4689641"/>
            <a:ext cx="7851775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  <a:tab pos="2714625" algn="l"/>
              </a:tabLst>
            </a:pPr>
            <a:r>
              <a:rPr sz="2400" spc="-95" dirty="0">
                <a:latin typeface="Trebuchet MS"/>
                <a:cs typeface="Trebuchet MS"/>
              </a:rPr>
              <a:t>Compute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loss	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sentence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(actually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usually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batch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  </a:t>
            </a:r>
            <a:r>
              <a:rPr sz="2400" spc="-120" dirty="0">
                <a:latin typeface="Trebuchet MS"/>
                <a:cs typeface="Trebuchet MS"/>
              </a:rPr>
              <a:t>sentences),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compute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gradients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update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weights.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Repeat.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21107" y="3670296"/>
            <a:ext cx="2570330" cy="855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8694" y="4687841"/>
            <a:ext cx="596052" cy="440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56761" y="3246784"/>
            <a:ext cx="1392514" cy="2699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39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4491355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/>
              <a:t>Backpropagation </a:t>
            </a:r>
            <a:r>
              <a:rPr spc="-165" dirty="0"/>
              <a:t>for</a:t>
            </a:r>
            <a:r>
              <a:rPr spc="-415" dirty="0"/>
              <a:t> </a:t>
            </a:r>
            <a:r>
              <a:rPr spc="-80" dirty="0"/>
              <a:t>RNNs</a:t>
            </a:r>
          </a:p>
        </p:txBody>
      </p:sp>
      <p:sp>
        <p:nvSpPr>
          <p:cNvPr id="3" name="object 3"/>
          <p:cNvSpPr/>
          <p:nvPr/>
        </p:nvSpPr>
        <p:spPr>
          <a:xfrm>
            <a:off x="2277026" y="1836731"/>
            <a:ext cx="306219" cy="176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70907" y="2101405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70907" y="2333828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70907" y="2566250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70907" y="2798673"/>
            <a:ext cx="165353" cy="1739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65217" y="200789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95892" y="25229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5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64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09253" y="2251526"/>
            <a:ext cx="427375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26221" y="210543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26221" y="2337854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6221" y="2570276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26221" y="2802699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20530" y="2011921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8736" y="2132342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38736" y="2364752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38736" y="2597175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38736" y="282959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33783" y="252102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26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1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2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47131" y="2251526"/>
            <a:ext cx="427376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33045" y="203881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90295" y="203983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91033" y="252203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04393" y="2243284"/>
            <a:ext cx="427376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95998" y="2141588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95998" y="237399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95998" y="2606420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95998" y="2838843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67523" y="252102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1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80872" y="2251526"/>
            <a:ext cx="427375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72476" y="2132342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2476" y="2364752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72476" y="2597175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72476" y="282959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66785" y="203881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90395" y="1497583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37181" y="2535721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9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50528" y="2266220"/>
            <a:ext cx="427376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603652" y="235431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185541" y="1223980"/>
            <a:ext cx="509918" cy="2199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68520" y="251771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0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81869" y="2246307"/>
            <a:ext cx="427375" cy="292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826828" y="235431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48945" y="3648481"/>
            <a:ext cx="19215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225" dirty="0">
                <a:latin typeface="Trebuchet MS"/>
                <a:cs typeface="Trebuchet MS"/>
              </a:rPr>
              <a:t>w.r.t.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130" dirty="0">
                <a:latin typeface="Trebuchet MS"/>
                <a:cs typeface="Trebuchet MS"/>
              </a:rPr>
              <a:t> </a:t>
            </a: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repeated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49195" y="3714036"/>
            <a:ext cx="610430" cy="2636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32136" y="4058614"/>
            <a:ext cx="355647" cy="2036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089101" y="3648482"/>
            <a:ext cx="3584575" cy="16594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  <a:tabLst>
                <a:tab pos="1951989" algn="l"/>
              </a:tabLst>
            </a:pPr>
            <a:r>
              <a:rPr sz="2000" b="1"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Question:</a:t>
            </a:r>
            <a:r>
              <a:rPr sz="2000" b="1" spc="-11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What’s the </a:t>
            </a:r>
            <a:r>
              <a:rPr sz="2000" spc="-105" dirty="0">
                <a:latin typeface="Trebuchet MS"/>
                <a:cs typeface="Trebuchet MS"/>
              </a:rPr>
              <a:t>derivative</a:t>
            </a:r>
            <a:r>
              <a:rPr sz="2000" spc="-30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of  </a:t>
            </a:r>
            <a:r>
              <a:rPr sz="2000" spc="-90" dirty="0">
                <a:latin typeface="Trebuchet MS"/>
                <a:cs typeface="Trebuchet MS"/>
              </a:rPr>
              <a:t>weight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matrix	</a:t>
            </a:r>
            <a:r>
              <a:rPr sz="2000" spc="190" dirty="0">
                <a:latin typeface="Trebuchet MS"/>
                <a:cs typeface="Trebuchet MS"/>
              </a:rPr>
              <a:t>?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15240"/>
            <a:r>
              <a:rPr sz="2000"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Answer: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69508" y="4816589"/>
            <a:ext cx="2514664" cy="8076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361545" y="4624083"/>
            <a:ext cx="3810635" cy="853439"/>
          </a:xfrm>
          <a:prstGeom prst="rect">
            <a:avLst/>
          </a:prstGeom>
          <a:ln w="28575">
            <a:solidFill>
              <a:srgbClr val="BB57BE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713740" marR="137795" indent="-568325">
              <a:lnSpc>
                <a:spcPts val="2130"/>
              </a:lnSpc>
              <a:spcBef>
                <a:spcPts val="355"/>
              </a:spcBef>
            </a:pPr>
            <a:r>
              <a:rPr spc="-105" dirty="0">
                <a:solidFill>
                  <a:srgbClr val="BB57BE"/>
                </a:solidFill>
                <a:latin typeface="Trebuchet MS"/>
                <a:cs typeface="Trebuchet MS"/>
              </a:rPr>
              <a:t>“The 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gradient </a:t>
            </a:r>
            <a:r>
              <a:rPr spc="-204" dirty="0">
                <a:solidFill>
                  <a:srgbClr val="BB57BE"/>
                </a:solidFill>
                <a:latin typeface="Trebuchet MS"/>
                <a:cs typeface="Trebuchet MS"/>
              </a:rPr>
              <a:t>w.r.t. 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a 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repeated</a:t>
            </a:r>
            <a:r>
              <a:rPr spc="-23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80" dirty="0">
                <a:solidFill>
                  <a:srgbClr val="BB57BE"/>
                </a:solidFill>
                <a:latin typeface="Trebuchet MS"/>
                <a:cs typeface="Trebuchet MS"/>
              </a:rPr>
              <a:t>weight  </a:t>
            </a:r>
            <a:r>
              <a:rPr spc="-65" dirty="0">
                <a:solidFill>
                  <a:srgbClr val="BB57BE"/>
                </a:solidFill>
                <a:latin typeface="Trebuchet MS"/>
                <a:cs typeface="Trebuchet MS"/>
              </a:rPr>
              <a:t>is </a:t>
            </a:r>
            <a:r>
              <a:rPr spc="-80" dirty="0">
                <a:solidFill>
                  <a:srgbClr val="BB57BE"/>
                </a:solidFill>
                <a:latin typeface="Trebuchet MS"/>
                <a:cs typeface="Trebuchet MS"/>
              </a:rPr>
              <a:t>the </a:t>
            </a:r>
            <a:r>
              <a:rPr spc="-40" dirty="0">
                <a:solidFill>
                  <a:srgbClr val="BB57BE"/>
                </a:solidFill>
                <a:latin typeface="Trebuchet MS"/>
                <a:cs typeface="Trebuchet MS"/>
              </a:rPr>
              <a:t>sum 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of </a:t>
            </a:r>
            <a:r>
              <a:rPr spc="-80" dirty="0">
                <a:solidFill>
                  <a:srgbClr val="BB57BE"/>
                </a:solidFill>
                <a:latin typeface="Trebuchet MS"/>
                <a:cs typeface="Trebuchet MS"/>
              </a:rPr>
              <a:t>the</a:t>
            </a:r>
            <a:r>
              <a:rPr spc="-41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gradient</a:t>
            </a:r>
            <a:endParaRPr>
              <a:latin typeface="Trebuchet MS"/>
              <a:cs typeface="Trebuchet MS"/>
            </a:endParaRPr>
          </a:p>
          <a:p>
            <a:pPr marL="661035">
              <a:lnSpc>
                <a:spcPts val="2105"/>
              </a:lnSpc>
            </a:pPr>
            <a:r>
              <a:rPr spc="-204" dirty="0">
                <a:solidFill>
                  <a:srgbClr val="BB57BE"/>
                </a:solidFill>
                <a:latin typeface="Trebuchet MS"/>
                <a:cs typeface="Trebuchet MS"/>
              </a:rPr>
              <a:t>w.r.t. 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each 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time </a:t>
            </a:r>
            <a:r>
              <a:rPr spc="-110" dirty="0">
                <a:solidFill>
                  <a:srgbClr val="BB57BE"/>
                </a:solidFill>
                <a:latin typeface="Trebuchet MS"/>
                <a:cs typeface="Trebuchet MS"/>
              </a:rPr>
              <a:t>it</a:t>
            </a:r>
            <a:r>
              <a:rPr spc="-17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appears”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921917" y="5758156"/>
            <a:ext cx="565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35" dirty="0">
                <a:solidFill>
                  <a:srgbClr val="3A87FF"/>
                </a:solidFill>
                <a:latin typeface="Trebuchet MS"/>
                <a:cs typeface="Trebuchet MS"/>
              </a:rPr>
              <a:t>W</a:t>
            </a:r>
            <a:r>
              <a:rPr b="1" spc="-65" dirty="0">
                <a:solidFill>
                  <a:srgbClr val="3A87FF"/>
                </a:solidFill>
                <a:latin typeface="Trebuchet MS"/>
                <a:cs typeface="Trebuchet MS"/>
              </a:rPr>
              <a:t>h</a:t>
            </a:r>
            <a:r>
              <a:rPr b="1" spc="-114" dirty="0">
                <a:solidFill>
                  <a:srgbClr val="3A87FF"/>
                </a:solidFill>
                <a:latin typeface="Trebuchet MS"/>
                <a:cs typeface="Trebuchet MS"/>
              </a:rPr>
              <a:t>y</a:t>
            </a:r>
            <a:r>
              <a:rPr b="1" spc="45" dirty="0">
                <a:solidFill>
                  <a:srgbClr val="3A87FF"/>
                </a:solidFill>
                <a:latin typeface="Trebuchet MS"/>
                <a:cs typeface="Trebuchet MS"/>
              </a:rPr>
              <a:t>?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49960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4471" y="250191"/>
            <a:ext cx="67030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30" dirty="0"/>
              <a:t>Multivariable </a:t>
            </a:r>
            <a:r>
              <a:rPr spc="-185" dirty="0"/>
              <a:t>Chain</a:t>
            </a:r>
            <a:r>
              <a:rPr spc="-400" dirty="0"/>
              <a:t> </a:t>
            </a:r>
            <a:r>
              <a:rPr spc="-185" dirty="0"/>
              <a:t>Rule</a:t>
            </a:r>
          </a:p>
        </p:txBody>
      </p:sp>
      <p:sp>
        <p:nvSpPr>
          <p:cNvPr id="3" name="object 3"/>
          <p:cNvSpPr/>
          <p:nvPr/>
        </p:nvSpPr>
        <p:spPr>
          <a:xfrm>
            <a:off x="3155514" y="1090089"/>
            <a:ext cx="6128617" cy="1502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62579" y="3220085"/>
            <a:ext cx="3501404" cy="219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9957" y="3002268"/>
            <a:ext cx="4138295" cy="2821305"/>
          </a:xfrm>
          <a:custGeom>
            <a:avLst/>
            <a:gdLst/>
            <a:ahLst/>
            <a:cxnLst/>
            <a:rect l="l" t="t" r="r" b="b"/>
            <a:pathLst>
              <a:path w="4138295" h="2821304">
                <a:moveTo>
                  <a:pt x="0" y="0"/>
                </a:moveTo>
                <a:lnTo>
                  <a:pt x="4138122" y="0"/>
                </a:lnTo>
                <a:lnTo>
                  <a:pt x="4138122" y="2820761"/>
                </a:lnTo>
                <a:lnTo>
                  <a:pt x="0" y="28207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85699" y="5938377"/>
            <a:ext cx="870394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000" b="1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endParaRPr sz="1000">
              <a:latin typeface="Trebuchet MS"/>
              <a:cs typeface="Trebuchet MS"/>
            </a:endParaRPr>
          </a:p>
          <a:p>
            <a:pPr marL="12700"/>
            <a:r>
              <a:rPr sz="1000" spc="-55" dirty="0">
                <a:latin typeface="Trebuchet MS"/>
                <a:cs typeface="Trebuchet MS"/>
              </a:rPr>
              <a:t>https://</a:t>
            </a:r>
            <a:r>
              <a:rPr sz="1000" spc="-55" dirty="0">
                <a:latin typeface="Trebuchet MS"/>
                <a:cs typeface="Trebuchet MS"/>
                <a:hlinkClick r:id="rId4"/>
              </a:rPr>
              <a:t>www.khanacademy.org/math/multivariable-calculus/multivariable-derivatives/differentiating-vector-valued-functions/a/multivariable-chain-rule-simple-version</a:t>
            </a:r>
            <a:endParaRPr sz="10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16931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9827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55" dirty="0"/>
              <a:t>Backpropagation </a:t>
            </a:r>
            <a:r>
              <a:rPr spc="-165" dirty="0"/>
              <a:t>for </a:t>
            </a:r>
            <a:r>
              <a:rPr spc="-125" dirty="0"/>
              <a:t>RNNs: </a:t>
            </a:r>
            <a:r>
              <a:rPr spc="-155" dirty="0"/>
              <a:t>Proof</a:t>
            </a:r>
            <a:r>
              <a:rPr spc="-585" dirty="0"/>
              <a:t> </a:t>
            </a:r>
            <a:r>
              <a:rPr spc="-200" dirty="0"/>
              <a:t>sketch</a:t>
            </a:r>
          </a:p>
        </p:txBody>
      </p:sp>
      <p:sp>
        <p:nvSpPr>
          <p:cNvPr id="3" name="object 3"/>
          <p:cNvSpPr/>
          <p:nvPr/>
        </p:nvSpPr>
        <p:spPr>
          <a:xfrm>
            <a:off x="3155514" y="1090089"/>
            <a:ext cx="6128617" cy="15022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90334" y="3181932"/>
            <a:ext cx="610430" cy="263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839" y="4160088"/>
            <a:ext cx="492354" cy="2628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10179" y="4160088"/>
            <a:ext cx="509690" cy="2628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2807" y="4160088"/>
            <a:ext cx="512230" cy="2628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91736" y="4136593"/>
            <a:ext cx="170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80515" y="5226475"/>
            <a:ext cx="268098" cy="1541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93095" y="4476382"/>
            <a:ext cx="1595755" cy="680085"/>
          </a:xfrm>
          <a:custGeom>
            <a:avLst/>
            <a:gdLst/>
            <a:ahLst/>
            <a:cxnLst/>
            <a:rect l="l" t="t" r="r" b="b"/>
            <a:pathLst>
              <a:path w="1595754" h="680085">
                <a:moveTo>
                  <a:pt x="1510271" y="0"/>
                </a:moveTo>
                <a:lnTo>
                  <a:pt x="1522564" y="29273"/>
                </a:lnTo>
                <a:lnTo>
                  <a:pt x="0" y="668096"/>
                </a:lnTo>
                <a:lnTo>
                  <a:pt x="4914" y="679805"/>
                </a:lnTo>
                <a:lnTo>
                  <a:pt x="1527467" y="40982"/>
                </a:lnTo>
                <a:lnTo>
                  <a:pt x="1564925" y="40982"/>
                </a:lnTo>
                <a:lnTo>
                  <a:pt x="1595285" y="5651"/>
                </a:lnTo>
                <a:lnTo>
                  <a:pt x="1510271" y="0"/>
                </a:lnTo>
                <a:close/>
              </a:path>
              <a:path w="1595754" h="680085">
                <a:moveTo>
                  <a:pt x="1564925" y="40982"/>
                </a:moveTo>
                <a:lnTo>
                  <a:pt x="1527467" y="40982"/>
                </a:lnTo>
                <a:lnTo>
                  <a:pt x="1539760" y="70269"/>
                </a:lnTo>
                <a:lnTo>
                  <a:pt x="1564925" y="40982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62185" y="4482033"/>
            <a:ext cx="638175" cy="673100"/>
          </a:xfrm>
          <a:custGeom>
            <a:avLst/>
            <a:gdLst/>
            <a:ahLst/>
            <a:cxnLst/>
            <a:rect l="l" t="t" r="r" b="b"/>
            <a:pathLst>
              <a:path w="638175" h="673100">
                <a:moveTo>
                  <a:pt x="65316" y="59677"/>
                </a:moveTo>
                <a:lnTo>
                  <a:pt x="47815" y="59677"/>
                </a:lnTo>
                <a:lnTo>
                  <a:pt x="628751" y="672668"/>
                </a:lnTo>
                <a:lnTo>
                  <a:pt x="637971" y="663930"/>
                </a:lnTo>
                <a:lnTo>
                  <a:pt x="65316" y="59677"/>
                </a:lnTo>
                <a:close/>
              </a:path>
              <a:path w="638175" h="673100">
                <a:moveTo>
                  <a:pt x="0" y="0"/>
                </a:moveTo>
                <a:lnTo>
                  <a:pt x="24764" y="81521"/>
                </a:lnTo>
                <a:lnTo>
                  <a:pt x="47815" y="59677"/>
                </a:lnTo>
                <a:lnTo>
                  <a:pt x="65316" y="59677"/>
                </a:lnTo>
                <a:lnTo>
                  <a:pt x="57035" y="50939"/>
                </a:lnTo>
                <a:lnTo>
                  <a:pt x="80073" y="29095"/>
                </a:lnTo>
                <a:lnTo>
                  <a:pt x="0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85431" y="4471239"/>
            <a:ext cx="1912620" cy="685165"/>
          </a:xfrm>
          <a:custGeom>
            <a:avLst/>
            <a:gdLst/>
            <a:ahLst/>
            <a:cxnLst/>
            <a:rect l="l" t="t" r="r" b="b"/>
            <a:pathLst>
              <a:path w="1912620" h="685164">
                <a:moveTo>
                  <a:pt x="108288" y="41960"/>
                </a:moveTo>
                <a:lnTo>
                  <a:pt x="69828" y="41960"/>
                </a:lnTo>
                <a:lnTo>
                  <a:pt x="1908018" y="685088"/>
                </a:lnTo>
                <a:lnTo>
                  <a:pt x="1912209" y="673099"/>
                </a:lnTo>
                <a:lnTo>
                  <a:pt x="108288" y="41960"/>
                </a:lnTo>
                <a:close/>
              </a:path>
              <a:path w="1912620" h="685164">
                <a:moveTo>
                  <a:pt x="84507" y="0"/>
                </a:moveTo>
                <a:lnTo>
                  <a:pt x="0" y="10794"/>
                </a:lnTo>
                <a:lnTo>
                  <a:pt x="59343" y="71920"/>
                </a:lnTo>
                <a:lnTo>
                  <a:pt x="69828" y="41960"/>
                </a:lnTo>
                <a:lnTo>
                  <a:pt x="108288" y="41960"/>
                </a:lnTo>
                <a:lnTo>
                  <a:pt x="74021" y="29971"/>
                </a:lnTo>
                <a:lnTo>
                  <a:pt x="84507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27792" y="3455429"/>
            <a:ext cx="1868170" cy="667385"/>
          </a:xfrm>
          <a:custGeom>
            <a:avLst/>
            <a:gdLst/>
            <a:ahLst/>
            <a:cxnLst/>
            <a:rect l="l" t="t" r="r" b="b"/>
            <a:pathLst>
              <a:path w="1868170" h="667385">
                <a:moveTo>
                  <a:pt x="1783260" y="0"/>
                </a:moveTo>
                <a:lnTo>
                  <a:pt x="1793712" y="29984"/>
                </a:lnTo>
                <a:lnTo>
                  <a:pt x="0" y="654850"/>
                </a:lnTo>
                <a:lnTo>
                  <a:pt x="4177" y="666838"/>
                </a:lnTo>
                <a:lnTo>
                  <a:pt x="1797890" y="41973"/>
                </a:lnTo>
                <a:lnTo>
                  <a:pt x="1837516" y="41973"/>
                </a:lnTo>
                <a:lnTo>
                  <a:pt x="1867753" y="10909"/>
                </a:lnTo>
                <a:lnTo>
                  <a:pt x="1783260" y="0"/>
                </a:lnTo>
                <a:close/>
              </a:path>
              <a:path w="1868170" h="667385">
                <a:moveTo>
                  <a:pt x="1837516" y="41973"/>
                </a:moveTo>
                <a:lnTo>
                  <a:pt x="1797890" y="41973"/>
                </a:lnTo>
                <a:lnTo>
                  <a:pt x="1808330" y="71958"/>
                </a:lnTo>
                <a:lnTo>
                  <a:pt x="1837516" y="41973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57638" y="3466339"/>
            <a:ext cx="638175" cy="654685"/>
          </a:xfrm>
          <a:custGeom>
            <a:avLst/>
            <a:gdLst/>
            <a:ahLst/>
            <a:cxnLst/>
            <a:rect l="l" t="t" r="r" b="b"/>
            <a:pathLst>
              <a:path w="638175" h="654685">
                <a:moveTo>
                  <a:pt x="637908" y="0"/>
                </a:moveTo>
                <a:lnTo>
                  <a:pt x="557441" y="27990"/>
                </a:lnTo>
                <a:lnTo>
                  <a:pt x="580186" y="50139"/>
                </a:lnTo>
                <a:lnTo>
                  <a:pt x="0" y="645502"/>
                </a:lnTo>
                <a:lnTo>
                  <a:pt x="9105" y="654367"/>
                </a:lnTo>
                <a:lnTo>
                  <a:pt x="589280" y="59004"/>
                </a:lnTo>
                <a:lnTo>
                  <a:pt x="619083" y="59004"/>
                </a:lnTo>
                <a:lnTo>
                  <a:pt x="637908" y="0"/>
                </a:lnTo>
                <a:close/>
              </a:path>
              <a:path w="638175" h="654685">
                <a:moveTo>
                  <a:pt x="619083" y="59004"/>
                </a:moveTo>
                <a:lnTo>
                  <a:pt x="589280" y="59004"/>
                </a:lnTo>
                <a:lnTo>
                  <a:pt x="612013" y="81165"/>
                </a:lnTo>
                <a:lnTo>
                  <a:pt x="619083" y="59004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95546" y="3459849"/>
            <a:ext cx="1595755" cy="662305"/>
          </a:xfrm>
          <a:custGeom>
            <a:avLst/>
            <a:gdLst/>
            <a:ahLst/>
            <a:cxnLst/>
            <a:rect l="l" t="t" r="r" b="b"/>
            <a:pathLst>
              <a:path w="1595754" h="662304">
                <a:moveTo>
                  <a:pt x="101782" y="41160"/>
                </a:moveTo>
                <a:lnTo>
                  <a:pt x="68160" y="41160"/>
                </a:lnTo>
                <a:lnTo>
                  <a:pt x="1590433" y="662305"/>
                </a:lnTo>
                <a:lnTo>
                  <a:pt x="1595234" y="650544"/>
                </a:lnTo>
                <a:lnTo>
                  <a:pt x="101782" y="41160"/>
                </a:lnTo>
                <a:close/>
              </a:path>
              <a:path w="1595754" h="662304">
                <a:moveTo>
                  <a:pt x="84950" y="0"/>
                </a:moveTo>
                <a:lnTo>
                  <a:pt x="0" y="6489"/>
                </a:lnTo>
                <a:lnTo>
                  <a:pt x="56159" y="70561"/>
                </a:lnTo>
                <a:lnTo>
                  <a:pt x="68160" y="41160"/>
                </a:lnTo>
                <a:lnTo>
                  <a:pt x="101782" y="41160"/>
                </a:lnTo>
                <a:lnTo>
                  <a:pt x="72961" y="29400"/>
                </a:lnTo>
                <a:lnTo>
                  <a:pt x="84950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52847" y="2969831"/>
            <a:ext cx="1462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u="sng" spc="-5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In </a:t>
            </a:r>
            <a:r>
              <a:rPr u="sng" spc="-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our</a:t>
            </a:r>
            <a:r>
              <a:rPr u="sng" spc="-26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example: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68677" y="2879129"/>
            <a:ext cx="8295005" cy="2788285"/>
          </a:xfrm>
          <a:custGeom>
            <a:avLst/>
            <a:gdLst/>
            <a:ahLst/>
            <a:cxnLst/>
            <a:rect l="l" t="t" r="r" b="b"/>
            <a:pathLst>
              <a:path w="8295005" h="2788285">
                <a:moveTo>
                  <a:pt x="0" y="0"/>
                </a:moveTo>
                <a:lnTo>
                  <a:pt x="8294524" y="0"/>
                </a:lnTo>
                <a:lnTo>
                  <a:pt x="8294524" y="2788031"/>
                </a:lnTo>
                <a:lnTo>
                  <a:pt x="0" y="278803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18281" y="4749012"/>
            <a:ext cx="561975" cy="313690"/>
          </a:xfrm>
          <a:custGeom>
            <a:avLst/>
            <a:gdLst/>
            <a:ahLst/>
            <a:cxnLst/>
            <a:rect l="l" t="t" r="r" b="b"/>
            <a:pathLst>
              <a:path w="561975" h="313689">
                <a:moveTo>
                  <a:pt x="43938" y="202577"/>
                </a:moveTo>
                <a:lnTo>
                  <a:pt x="8289" y="222542"/>
                </a:lnTo>
                <a:lnTo>
                  <a:pt x="0" y="246938"/>
                </a:lnTo>
                <a:lnTo>
                  <a:pt x="987" y="260972"/>
                </a:lnTo>
                <a:lnTo>
                  <a:pt x="22602" y="303060"/>
                </a:lnTo>
                <a:lnTo>
                  <a:pt x="45107" y="313601"/>
                </a:lnTo>
                <a:lnTo>
                  <a:pt x="58353" y="313220"/>
                </a:lnTo>
                <a:lnTo>
                  <a:pt x="93050" y="297281"/>
                </a:lnTo>
                <a:lnTo>
                  <a:pt x="58670" y="297281"/>
                </a:lnTo>
                <a:lnTo>
                  <a:pt x="49666" y="297218"/>
                </a:lnTo>
                <a:lnTo>
                  <a:pt x="25307" y="272313"/>
                </a:lnTo>
                <a:lnTo>
                  <a:pt x="56293" y="259791"/>
                </a:lnTo>
                <a:lnTo>
                  <a:pt x="20253" y="259791"/>
                </a:lnTo>
                <a:lnTo>
                  <a:pt x="18856" y="255943"/>
                </a:lnTo>
                <a:lnTo>
                  <a:pt x="18043" y="252031"/>
                </a:lnTo>
                <a:lnTo>
                  <a:pt x="17573" y="244119"/>
                </a:lnTo>
                <a:lnTo>
                  <a:pt x="17992" y="240398"/>
                </a:lnTo>
                <a:lnTo>
                  <a:pt x="42808" y="217208"/>
                </a:lnTo>
                <a:lnTo>
                  <a:pt x="78684" y="217208"/>
                </a:lnTo>
                <a:lnTo>
                  <a:pt x="75765" y="213499"/>
                </a:lnTo>
                <a:lnTo>
                  <a:pt x="71447" y="209829"/>
                </a:lnTo>
                <a:lnTo>
                  <a:pt x="61617" y="204571"/>
                </a:lnTo>
                <a:lnTo>
                  <a:pt x="56118" y="203123"/>
                </a:lnTo>
                <a:lnTo>
                  <a:pt x="43938" y="202577"/>
                </a:lnTo>
                <a:close/>
              </a:path>
              <a:path w="561975" h="313689">
                <a:moveTo>
                  <a:pt x="98066" y="274231"/>
                </a:moveTo>
                <a:lnTo>
                  <a:pt x="97583" y="274294"/>
                </a:lnTo>
                <a:lnTo>
                  <a:pt x="96275" y="274815"/>
                </a:lnTo>
                <a:lnTo>
                  <a:pt x="95196" y="275678"/>
                </a:lnTo>
                <a:lnTo>
                  <a:pt x="92529" y="278434"/>
                </a:lnTo>
                <a:lnTo>
                  <a:pt x="90789" y="280085"/>
                </a:lnTo>
                <a:lnTo>
                  <a:pt x="58670" y="297281"/>
                </a:lnTo>
                <a:lnTo>
                  <a:pt x="93050" y="297281"/>
                </a:lnTo>
                <a:lnTo>
                  <a:pt x="103959" y="284772"/>
                </a:lnTo>
                <a:lnTo>
                  <a:pt x="103755" y="283654"/>
                </a:lnTo>
                <a:lnTo>
                  <a:pt x="99018" y="274408"/>
                </a:lnTo>
                <a:lnTo>
                  <a:pt x="98066" y="274231"/>
                </a:lnTo>
                <a:close/>
              </a:path>
              <a:path w="561975" h="313689">
                <a:moveTo>
                  <a:pt x="78684" y="217208"/>
                </a:moveTo>
                <a:lnTo>
                  <a:pt x="42808" y="217208"/>
                </a:lnTo>
                <a:lnTo>
                  <a:pt x="50034" y="217258"/>
                </a:lnTo>
                <a:lnTo>
                  <a:pt x="62506" y="224091"/>
                </a:lnTo>
                <a:lnTo>
                  <a:pt x="67332" y="230327"/>
                </a:lnTo>
                <a:lnTo>
                  <a:pt x="70748" y="239382"/>
                </a:lnTo>
                <a:lnTo>
                  <a:pt x="20253" y="259791"/>
                </a:lnTo>
                <a:lnTo>
                  <a:pt x="56293" y="259791"/>
                </a:lnTo>
                <a:lnTo>
                  <a:pt x="88096" y="246938"/>
                </a:lnTo>
                <a:lnTo>
                  <a:pt x="89404" y="245757"/>
                </a:lnTo>
                <a:lnTo>
                  <a:pt x="91170" y="242392"/>
                </a:lnTo>
                <a:lnTo>
                  <a:pt x="91068" y="240207"/>
                </a:lnTo>
                <a:lnTo>
                  <a:pt x="86280" y="228333"/>
                </a:lnTo>
                <a:lnTo>
                  <a:pt x="83194" y="222935"/>
                </a:lnTo>
                <a:lnTo>
                  <a:pt x="78684" y="217208"/>
                </a:lnTo>
                <a:close/>
              </a:path>
              <a:path w="561975" h="313689">
                <a:moveTo>
                  <a:pt x="215234" y="242569"/>
                </a:moveTo>
                <a:lnTo>
                  <a:pt x="195183" y="242569"/>
                </a:lnTo>
                <a:lnTo>
                  <a:pt x="214690" y="290830"/>
                </a:lnTo>
                <a:lnTo>
                  <a:pt x="222665" y="290830"/>
                </a:lnTo>
                <a:lnTo>
                  <a:pt x="226056" y="288290"/>
                </a:lnTo>
                <a:lnTo>
                  <a:pt x="227403" y="288290"/>
                </a:lnTo>
                <a:lnTo>
                  <a:pt x="229498" y="287019"/>
                </a:lnTo>
                <a:lnTo>
                  <a:pt x="230273" y="287019"/>
                </a:lnTo>
                <a:lnTo>
                  <a:pt x="231301" y="285750"/>
                </a:lnTo>
                <a:lnTo>
                  <a:pt x="231619" y="284480"/>
                </a:lnTo>
                <a:lnTo>
                  <a:pt x="231911" y="284480"/>
                </a:lnTo>
                <a:lnTo>
                  <a:pt x="231873" y="283210"/>
                </a:lnTo>
                <a:lnTo>
                  <a:pt x="231644" y="283210"/>
                </a:lnTo>
                <a:lnTo>
                  <a:pt x="215234" y="242569"/>
                </a:lnTo>
                <a:close/>
              </a:path>
              <a:path w="561975" h="313689">
                <a:moveTo>
                  <a:pt x="151101" y="163830"/>
                </a:moveTo>
                <a:lnTo>
                  <a:pt x="142541" y="163830"/>
                </a:lnTo>
                <a:lnTo>
                  <a:pt x="137233" y="165100"/>
                </a:lnTo>
                <a:lnTo>
                  <a:pt x="134527" y="165100"/>
                </a:lnTo>
                <a:lnTo>
                  <a:pt x="105965" y="198119"/>
                </a:lnTo>
                <a:lnTo>
                  <a:pt x="105610" y="205740"/>
                </a:lnTo>
                <a:lnTo>
                  <a:pt x="107375" y="219710"/>
                </a:lnTo>
                <a:lnTo>
                  <a:pt x="126387" y="259080"/>
                </a:lnTo>
                <a:lnTo>
                  <a:pt x="157375" y="273050"/>
                </a:lnTo>
                <a:lnTo>
                  <a:pt x="163674" y="273050"/>
                </a:lnTo>
                <a:lnTo>
                  <a:pt x="173123" y="269240"/>
                </a:lnTo>
                <a:lnTo>
                  <a:pt x="175625" y="267969"/>
                </a:lnTo>
                <a:lnTo>
                  <a:pt x="180247" y="264160"/>
                </a:lnTo>
                <a:lnTo>
                  <a:pt x="182394" y="262890"/>
                </a:lnTo>
                <a:lnTo>
                  <a:pt x="186382" y="257810"/>
                </a:lnTo>
                <a:lnTo>
                  <a:pt x="187321" y="256540"/>
                </a:lnTo>
                <a:lnTo>
                  <a:pt x="159216" y="256540"/>
                </a:lnTo>
                <a:lnTo>
                  <a:pt x="151584" y="254000"/>
                </a:lnTo>
                <a:lnTo>
                  <a:pt x="148078" y="252730"/>
                </a:lnTo>
                <a:lnTo>
                  <a:pt x="141703" y="247650"/>
                </a:lnTo>
                <a:lnTo>
                  <a:pt x="138833" y="243840"/>
                </a:lnTo>
                <a:lnTo>
                  <a:pt x="133765" y="234950"/>
                </a:lnTo>
                <a:lnTo>
                  <a:pt x="131530" y="231140"/>
                </a:lnTo>
                <a:lnTo>
                  <a:pt x="127822" y="220980"/>
                </a:lnTo>
                <a:lnTo>
                  <a:pt x="126501" y="217169"/>
                </a:lnTo>
                <a:lnTo>
                  <a:pt x="124774" y="208280"/>
                </a:lnTo>
                <a:lnTo>
                  <a:pt x="124609" y="203200"/>
                </a:lnTo>
                <a:lnTo>
                  <a:pt x="125663" y="195580"/>
                </a:lnTo>
                <a:lnTo>
                  <a:pt x="148853" y="177800"/>
                </a:lnTo>
                <a:lnTo>
                  <a:pt x="189081" y="177800"/>
                </a:lnTo>
                <a:lnTo>
                  <a:pt x="186004" y="170180"/>
                </a:lnTo>
                <a:lnTo>
                  <a:pt x="168424" y="170180"/>
                </a:lnTo>
                <a:lnTo>
                  <a:pt x="164385" y="168910"/>
                </a:lnTo>
                <a:lnTo>
                  <a:pt x="160728" y="167640"/>
                </a:lnTo>
                <a:lnTo>
                  <a:pt x="154187" y="165100"/>
                </a:lnTo>
                <a:lnTo>
                  <a:pt x="151101" y="163830"/>
                </a:lnTo>
                <a:close/>
              </a:path>
              <a:path w="561975" h="313689">
                <a:moveTo>
                  <a:pt x="189081" y="177800"/>
                </a:moveTo>
                <a:lnTo>
                  <a:pt x="148853" y="177800"/>
                </a:lnTo>
                <a:lnTo>
                  <a:pt x="159902" y="180340"/>
                </a:lnTo>
                <a:lnTo>
                  <a:pt x="166125" y="182880"/>
                </a:lnTo>
                <a:lnTo>
                  <a:pt x="173072" y="186690"/>
                </a:lnTo>
                <a:lnTo>
                  <a:pt x="188121" y="224790"/>
                </a:lnTo>
                <a:lnTo>
                  <a:pt x="186801" y="228600"/>
                </a:lnTo>
                <a:lnTo>
                  <a:pt x="185391" y="232410"/>
                </a:lnTo>
                <a:lnTo>
                  <a:pt x="182432" y="240030"/>
                </a:lnTo>
                <a:lnTo>
                  <a:pt x="180882" y="242569"/>
                </a:lnTo>
                <a:lnTo>
                  <a:pt x="177631" y="246380"/>
                </a:lnTo>
                <a:lnTo>
                  <a:pt x="175904" y="248919"/>
                </a:lnTo>
                <a:lnTo>
                  <a:pt x="172196" y="251460"/>
                </a:lnTo>
                <a:lnTo>
                  <a:pt x="170126" y="252730"/>
                </a:lnTo>
                <a:lnTo>
                  <a:pt x="163369" y="255269"/>
                </a:lnTo>
                <a:lnTo>
                  <a:pt x="159216" y="256540"/>
                </a:lnTo>
                <a:lnTo>
                  <a:pt x="187321" y="256540"/>
                </a:lnTo>
                <a:lnTo>
                  <a:pt x="188261" y="255269"/>
                </a:lnTo>
                <a:lnTo>
                  <a:pt x="191779" y="248919"/>
                </a:lnTo>
                <a:lnTo>
                  <a:pt x="193506" y="246380"/>
                </a:lnTo>
                <a:lnTo>
                  <a:pt x="195183" y="242569"/>
                </a:lnTo>
                <a:lnTo>
                  <a:pt x="215234" y="242569"/>
                </a:lnTo>
                <a:lnTo>
                  <a:pt x="189081" y="177800"/>
                </a:lnTo>
                <a:close/>
              </a:path>
              <a:path w="561975" h="313689">
                <a:moveTo>
                  <a:pt x="227593" y="132080"/>
                </a:moveTo>
                <a:lnTo>
                  <a:pt x="219579" y="132080"/>
                </a:lnTo>
                <a:lnTo>
                  <a:pt x="216277" y="133350"/>
                </a:lnTo>
                <a:lnTo>
                  <a:pt x="214918" y="134619"/>
                </a:lnTo>
                <a:lnTo>
                  <a:pt x="212785" y="135890"/>
                </a:lnTo>
                <a:lnTo>
                  <a:pt x="211972" y="135890"/>
                </a:lnTo>
                <a:lnTo>
                  <a:pt x="210842" y="137160"/>
                </a:lnTo>
                <a:lnTo>
                  <a:pt x="210524" y="138430"/>
                </a:lnTo>
                <a:lnTo>
                  <a:pt x="210410" y="139700"/>
                </a:lnTo>
                <a:lnTo>
                  <a:pt x="236204" y="203200"/>
                </a:lnTo>
                <a:lnTo>
                  <a:pt x="261426" y="227330"/>
                </a:lnTo>
                <a:lnTo>
                  <a:pt x="271586" y="227330"/>
                </a:lnTo>
                <a:lnTo>
                  <a:pt x="277225" y="226060"/>
                </a:lnTo>
                <a:lnTo>
                  <a:pt x="288744" y="222250"/>
                </a:lnTo>
                <a:lnTo>
                  <a:pt x="293443" y="218440"/>
                </a:lnTo>
                <a:lnTo>
                  <a:pt x="301621" y="209550"/>
                </a:lnTo>
                <a:lnTo>
                  <a:pt x="268551" y="209550"/>
                </a:lnTo>
                <a:lnTo>
                  <a:pt x="265769" y="208280"/>
                </a:lnTo>
                <a:lnTo>
                  <a:pt x="260664" y="204469"/>
                </a:lnTo>
                <a:lnTo>
                  <a:pt x="258327" y="203200"/>
                </a:lnTo>
                <a:lnTo>
                  <a:pt x="254085" y="196850"/>
                </a:lnTo>
                <a:lnTo>
                  <a:pt x="251926" y="193040"/>
                </a:lnTo>
                <a:lnTo>
                  <a:pt x="227593" y="132080"/>
                </a:lnTo>
                <a:close/>
              </a:path>
              <a:path w="561975" h="313689">
                <a:moveTo>
                  <a:pt x="290725" y="106680"/>
                </a:moveTo>
                <a:lnTo>
                  <a:pt x="282711" y="106680"/>
                </a:lnTo>
                <a:lnTo>
                  <a:pt x="279333" y="107950"/>
                </a:lnTo>
                <a:lnTo>
                  <a:pt x="277961" y="109219"/>
                </a:lnTo>
                <a:lnTo>
                  <a:pt x="275904" y="110490"/>
                </a:lnTo>
                <a:lnTo>
                  <a:pt x="275104" y="110490"/>
                </a:lnTo>
                <a:lnTo>
                  <a:pt x="273973" y="111760"/>
                </a:lnTo>
                <a:lnTo>
                  <a:pt x="273643" y="111760"/>
                </a:lnTo>
                <a:lnTo>
                  <a:pt x="273542" y="114300"/>
                </a:lnTo>
                <a:lnTo>
                  <a:pt x="300072" y="179069"/>
                </a:lnTo>
                <a:lnTo>
                  <a:pt x="297672" y="186690"/>
                </a:lnTo>
                <a:lnTo>
                  <a:pt x="294967" y="193040"/>
                </a:lnTo>
                <a:lnTo>
                  <a:pt x="288934" y="203200"/>
                </a:lnTo>
                <a:lnTo>
                  <a:pt x="285289" y="205740"/>
                </a:lnTo>
                <a:lnTo>
                  <a:pt x="277707" y="209550"/>
                </a:lnTo>
                <a:lnTo>
                  <a:pt x="301621" y="209550"/>
                </a:lnTo>
                <a:lnTo>
                  <a:pt x="305139" y="203200"/>
                </a:lnTo>
                <a:lnTo>
                  <a:pt x="308086" y="194310"/>
                </a:lnTo>
                <a:lnTo>
                  <a:pt x="326025" y="194310"/>
                </a:lnTo>
                <a:lnTo>
                  <a:pt x="290725" y="106680"/>
                </a:lnTo>
                <a:close/>
              </a:path>
              <a:path w="561975" h="313689">
                <a:moveTo>
                  <a:pt x="326025" y="194310"/>
                </a:moveTo>
                <a:lnTo>
                  <a:pt x="308086" y="194310"/>
                </a:lnTo>
                <a:lnTo>
                  <a:pt x="313280" y="207010"/>
                </a:lnTo>
                <a:lnTo>
                  <a:pt x="313572" y="208280"/>
                </a:lnTo>
                <a:lnTo>
                  <a:pt x="319211" y="208280"/>
                </a:lnTo>
                <a:lnTo>
                  <a:pt x="320532" y="207010"/>
                </a:lnTo>
                <a:lnTo>
                  <a:pt x="323567" y="205740"/>
                </a:lnTo>
                <a:lnTo>
                  <a:pt x="324761" y="205740"/>
                </a:lnTo>
                <a:lnTo>
                  <a:pt x="326653" y="204469"/>
                </a:lnTo>
                <a:lnTo>
                  <a:pt x="327377" y="204469"/>
                </a:lnTo>
                <a:lnTo>
                  <a:pt x="328393" y="203200"/>
                </a:lnTo>
                <a:lnTo>
                  <a:pt x="328698" y="203200"/>
                </a:lnTo>
                <a:lnTo>
                  <a:pt x="328799" y="200660"/>
                </a:lnTo>
                <a:lnTo>
                  <a:pt x="328583" y="200660"/>
                </a:lnTo>
                <a:lnTo>
                  <a:pt x="326025" y="194310"/>
                </a:lnTo>
                <a:close/>
              </a:path>
              <a:path w="561975" h="313689">
                <a:moveTo>
                  <a:pt x="401329" y="87630"/>
                </a:moveTo>
                <a:lnTo>
                  <a:pt x="372183" y="87630"/>
                </a:lnTo>
                <a:lnTo>
                  <a:pt x="374926" y="88900"/>
                </a:lnTo>
                <a:lnTo>
                  <a:pt x="379790" y="91440"/>
                </a:lnTo>
                <a:lnTo>
                  <a:pt x="381936" y="92710"/>
                </a:lnTo>
                <a:lnTo>
                  <a:pt x="385683" y="97790"/>
                </a:lnTo>
                <a:lnTo>
                  <a:pt x="387346" y="100330"/>
                </a:lnTo>
                <a:lnTo>
                  <a:pt x="391728" y="111760"/>
                </a:lnTo>
                <a:lnTo>
                  <a:pt x="371649" y="119380"/>
                </a:lnTo>
                <a:lnTo>
                  <a:pt x="354822" y="129540"/>
                </a:lnTo>
                <a:lnTo>
                  <a:pt x="350694" y="133350"/>
                </a:lnTo>
                <a:lnTo>
                  <a:pt x="344763" y="142240"/>
                </a:lnTo>
                <a:lnTo>
                  <a:pt x="342985" y="147319"/>
                </a:lnTo>
                <a:lnTo>
                  <a:pt x="341830" y="156210"/>
                </a:lnTo>
                <a:lnTo>
                  <a:pt x="342604" y="161290"/>
                </a:lnTo>
                <a:lnTo>
                  <a:pt x="346529" y="171450"/>
                </a:lnTo>
                <a:lnTo>
                  <a:pt x="354872" y="180340"/>
                </a:lnTo>
                <a:lnTo>
                  <a:pt x="358251" y="182880"/>
                </a:lnTo>
                <a:lnTo>
                  <a:pt x="365782" y="185419"/>
                </a:lnTo>
                <a:lnTo>
                  <a:pt x="378875" y="185419"/>
                </a:lnTo>
                <a:lnTo>
                  <a:pt x="383574" y="184150"/>
                </a:lnTo>
                <a:lnTo>
                  <a:pt x="394052" y="179069"/>
                </a:lnTo>
                <a:lnTo>
                  <a:pt x="398865" y="176530"/>
                </a:lnTo>
                <a:lnTo>
                  <a:pt x="404616" y="170180"/>
                </a:lnTo>
                <a:lnTo>
                  <a:pt x="375370" y="170180"/>
                </a:lnTo>
                <a:lnTo>
                  <a:pt x="366912" y="166369"/>
                </a:lnTo>
                <a:lnTo>
                  <a:pt x="363826" y="163830"/>
                </a:lnTo>
                <a:lnTo>
                  <a:pt x="360727" y="156210"/>
                </a:lnTo>
                <a:lnTo>
                  <a:pt x="360257" y="152400"/>
                </a:lnTo>
                <a:lnTo>
                  <a:pt x="360638" y="147319"/>
                </a:lnTo>
                <a:lnTo>
                  <a:pt x="361553" y="144780"/>
                </a:lnTo>
                <a:lnTo>
                  <a:pt x="364855" y="139700"/>
                </a:lnTo>
                <a:lnTo>
                  <a:pt x="367242" y="138430"/>
                </a:lnTo>
                <a:lnTo>
                  <a:pt x="373503" y="133350"/>
                </a:lnTo>
                <a:lnTo>
                  <a:pt x="377415" y="132080"/>
                </a:lnTo>
                <a:lnTo>
                  <a:pt x="396694" y="123190"/>
                </a:lnTo>
                <a:lnTo>
                  <a:pt x="416238" y="123190"/>
                </a:lnTo>
                <a:lnTo>
                  <a:pt x="403132" y="90169"/>
                </a:lnTo>
                <a:lnTo>
                  <a:pt x="401329" y="87630"/>
                </a:lnTo>
                <a:close/>
              </a:path>
              <a:path w="561975" h="313689">
                <a:moveTo>
                  <a:pt x="178508" y="151130"/>
                </a:moveTo>
                <a:lnTo>
                  <a:pt x="172907" y="151130"/>
                </a:lnTo>
                <a:lnTo>
                  <a:pt x="171713" y="152400"/>
                </a:lnTo>
                <a:lnTo>
                  <a:pt x="168881" y="153669"/>
                </a:lnTo>
                <a:lnTo>
                  <a:pt x="167700" y="153669"/>
                </a:lnTo>
                <a:lnTo>
                  <a:pt x="165846" y="154940"/>
                </a:lnTo>
                <a:lnTo>
                  <a:pt x="165134" y="154940"/>
                </a:lnTo>
                <a:lnTo>
                  <a:pt x="164118" y="156210"/>
                </a:lnTo>
                <a:lnTo>
                  <a:pt x="163801" y="156210"/>
                </a:lnTo>
                <a:lnTo>
                  <a:pt x="163547" y="157480"/>
                </a:lnTo>
                <a:lnTo>
                  <a:pt x="163610" y="158750"/>
                </a:lnTo>
                <a:lnTo>
                  <a:pt x="168424" y="170180"/>
                </a:lnTo>
                <a:lnTo>
                  <a:pt x="186004" y="170180"/>
                </a:lnTo>
                <a:lnTo>
                  <a:pt x="178825" y="152400"/>
                </a:lnTo>
                <a:lnTo>
                  <a:pt x="178508" y="151130"/>
                </a:lnTo>
                <a:close/>
              </a:path>
              <a:path w="561975" h="313689">
                <a:moveTo>
                  <a:pt x="416238" y="123190"/>
                </a:moveTo>
                <a:lnTo>
                  <a:pt x="396694" y="123190"/>
                </a:lnTo>
                <a:lnTo>
                  <a:pt x="404695" y="143510"/>
                </a:lnTo>
                <a:lnTo>
                  <a:pt x="402370" y="149860"/>
                </a:lnTo>
                <a:lnTo>
                  <a:pt x="375370" y="170180"/>
                </a:lnTo>
                <a:lnTo>
                  <a:pt x="404616" y="170180"/>
                </a:lnTo>
                <a:lnTo>
                  <a:pt x="406917" y="167640"/>
                </a:lnTo>
                <a:lnTo>
                  <a:pt x="410092" y="162560"/>
                </a:lnTo>
                <a:lnTo>
                  <a:pt x="412403" y="156210"/>
                </a:lnTo>
                <a:lnTo>
                  <a:pt x="429344" y="156210"/>
                </a:lnTo>
                <a:lnTo>
                  <a:pt x="416238" y="123190"/>
                </a:lnTo>
                <a:close/>
              </a:path>
              <a:path w="561975" h="313689">
                <a:moveTo>
                  <a:pt x="421497" y="166369"/>
                </a:moveTo>
                <a:lnTo>
                  <a:pt x="416988" y="166369"/>
                </a:lnTo>
                <a:lnTo>
                  <a:pt x="418296" y="167640"/>
                </a:lnTo>
                <a:lnTo>
                  <a:pt x="419198" y="167640"/>
                </a:lnTo>
                <a:lnTo>
                  <a:pt x="421497" y="166369"/>
                </a:lnTo>
                <a:close/>
              </a:path>
              <a:path w="561975" h="313689">
                <a:moveTo>
                  <a:pt x="429344" y="156210"/>
                </a:moveTo>
                <a:lnTo>
                  <a:pt x="412403" y="156210"/>
                </a:lnTo>
                <a:lnTo>
                  <a:pt x="416506" y="166369"/>
                </a:lnTo>
                <a:lnTo>
                  <a:pt x="422970" y="166369"/>
                </a:lnTo>
                <a:lnTo>
                  <a:pt x="426627" y="165100"/>
                </a:lnTo>
                <a:lnTo>
                  <a:pt x="427999" y="163830"/>
                </a:lnTo>
                <a:lnTo>
                  <a:pt x="429764" y="162560"/>
                </a:lnTo>
                <a:lnTo>
                  <a:pt x="430399" y="162560"/>
                </a:lnTo>
                <a:lnTo>
                  <a:pt x="431174" y="161290"/>
                </a:lnTo>
                <a:lnTo>
                  <a:pt x="431199" y="160019"/>
                </a:lnTo>
                <a:lnTo>
                  <a:pt x="430857" y="160019"/>
                </a:lnTo>
                <a:lnTo>
                  <a:pt x="429344" y="156210"/>
                </a:lnTo>
                <a:close/>
              </a:path>
              <a:path w="561975" h="313689">
                <a:moveTo>
                  <a:pt x="468931" y="147319"/>
                </a:moveTo>
                <a:lnTo>
                  <a:pt x="462746" y="147319"/>
                </a:lnTo>
                <a:lnTo>
                  <a:pt x="463534" y="148590"/>
                </a:lnTo>
                <a:lnTo>
                  <a:pt x="466607" y="148590"/>
                </a:lnTo>
                <a:lnTo>
                  <a:pt x="468931" y="147319"/>
                </a:lnTo>
                <a:close/>
              </a:path>
              <a:path w="561975" h="313689">
                <a:moveTo>
                  <a:pt x="422856" y="0"/>
                </a:moveTo>
                <a:lnTo>
                  <a:pt x="416658" y="0"/>
                </a:lnTo>
                <a:lnTo>
                  <a:pt x="415210" y="1269"/>
                </a:lnTo>
                <a:lnTo>
                  <a:pt x="411832" y="2540"/>
                </a:lnTo>
                <a:lnTo>
                  <a:pt x="410486" y="2540"/>
                </a:lnTo>
                <a:lnTo>
                  <a:pt x="408390" y="3810"/>
                </a:lnTo>
                <a:lnTo>
                  <a:pt x="407590" y="5080"/>
                </a:lnTo>
                <a:lnTo>
                  <a:pt x="406498" y="5080"/>
                </a:lnTo>
                <a:lnTo>
                  <a:pt x="406193" y="6350"/>
                </a:lnTo>
                <a:lnTo>
                  <a:pt x="406041" y="7619"/>
                </a:lnTo>
                <a:lnTo>
                  <a:pt x="462429" y="147319"/>
                </a:lnTo>
                <a:lnTo>
                  <a:pt x="470341" y="147319"/>
                </a:lnTo>
                <a:lnTo>
                  <a:pt x="473719" y="146050"/>
                </a:lnTo>
                <a:lnTo>
                  <a:pt x="475103" y="144780"/>
                </a:lnTo>
                <a:lnTo>
                  <a:pt x="477199" y="143510"/>
                </a:lnTo>
                <a:lnTo>
                  <a:pt x="477986" y="143510"/>
                </a:lnTo>
                <a:lnTo>
                  <a:pt x="479002" y="142240"/>
                </a:lnTo>
                <a:lnTo>
                  <a:pt x="479320" y="142240"/>
                </a:lnTo>
                <a:lnTo>
                  <a:pt x="479561" y="140969"/>
                </a:lnTo>
                <a:lnTo>
                  <a:pt x="479510" y="139700"/>
                </a:lnTo>
                <a:lnTo>
                  <a:pt x="479282" y="139700"/>
                </a:lnTo>
                <a:lnTo>
                  <a:pt x="423198" y="1269"/>
                </a:lnTo>
                <a:lnTo>
                  <a:pt x="422856" y="0"/>
                </a:lnTo>
                <a:close/>
              </a:path>
              <a:path w="561975" h="313689">
                <a:moveTo>
                  <a:pt x="225802" y="130810"/>
                </a:moveTo>
                <a:lnTo>
                  <a:pt x="223275" y="130810"/>
                </a:lnTo>
                <a:lnTo>
                  <a:pt x="220989" y="132080"/>
                </a:lnTo>
                <a:lnTo>
                  <a:pt x="226399" y="132080"/>
                </a:lnTo>
                <a:lnTo>
                  <a:pt x="225802" y="130810"/>
                </a:lnTo>
                <a:close/>
              </a:path>
              <a:path w="561975" h="313689">
                <a:moveTo>
                  <a:pt x="524062" y="13969"/>
                </a:moveTo>
                <a:lnTo>
                  <a:pt x="510384" y="13969"/>
                </a:lnTo>
                <a:lnTo>
                  <a:pt x="505088" y="15240"/>
                </a:lnTo>
                <a:lnTo>
                  <a:pt x="502523" y="16510"/>
                </a:lnTo>
                <a:lnTo>
                  <a:pt x="494382" y="20319"/>
                </a:lnTo>
                <a:lnTo>
                  <a:pt x="475065" y="52069"/>
                </a:lnTo>
                <a:lnTo>
                  <a:pt x="475776" y="55880"/>
                </a:lnTo>
                <a:lnTo>
                  <a:pt x="505101" y="77469"/>
                </a:lnTo>
                <a:lnTo>
                  <a:pt x="527973" y="77469"/>
                </a:lnTo>
                <a:lnTo>
                  <a:pt x="533498" y="78740"/>
                </a:lnTo>
                <a:lnTo>
                  <a:pt x="535924" y="78740"/>
                </a:lnTo>
                <a:lnTo>
                  <a:pt x="540064" y="81280"/>
                </a:lnTo>
                <a:lnTo>
                  <a:pt x="541626" y="83819"/>
                </a:lnTo>
                <a:lnTo>
                  <a:pt x="543721" y="88900"/>
                </a:lnTo>
                <a:lnTo>
                  <a:pt x="543931" y="90169"/>
                </a:lnTo>
                <a:lnTo>
                  <a:pt x="544022" y="92710"/>
                </a:lnTo>
                <a:lnTo>
                  <a:pt x="543785" y="95250"/>
                </a:lnTo>
                <a:lnTo>
                  <a:pt x="543074" y="97790"/>
                </a:lnTo>
                <a:lnTo>
                  <a:pt x="540597" y="101600"/>
                </a:lnTo>
                <a:lnTo>
                  <a:pt x="538934" y="102869"/>
                </a:lnTo>
                <a:lnTo>
                  <a:pt x="534743" y="106680"/>
                </a:lnTo>
                <a:lnTo>
                  <a:pt x="532253" y="107950"/>
                </a:lnTo>
                <a:lnTo>
                  <a:pt x="525484" y="110490"/>
                </a:lnTo>
                <a:lnTo>
                  <a:pt x="521890" y="111760"/>
                </a:lnTo>
                <a:lnTo>
                  <a:pt x="497519" y="111760"/>
                </a:lnTo>
                <a:lnTo>
                  <a:pt x="497417" y="114300"/>
                </a:lnTo>
                <a:lnTo>
                  <a:pt x="497989" y="116840"/>
                </a:lnTo>
                <a:lnTo>
                  <a:pt x="498370" y="118110"/>
                </a:lnTo>
                <a:lnTo>
                  <a:pt x="499767" y="120650"/>
                </a:lnTo>
                <a:lnTo>
                  <a:pt x="500618" y="123190"/>
                </a:lnTo>
                <a:lnTo>
                  <a:pt x="502307" y="124460"/>
                </a:lnTo>
                <a:lnTo>
                  <a:pt x="503259" y="125730"/>
                </a:lnTo>
                <a:lnTo>
                  <a:pt x="505329" y="127000"/>
                </a:lnTo>
                <a:lnTo>
                  <a:pt x="521573" y="127000"/>
                </a:lnTo>
                <a:lnTo>
                  <a:pt x="527986" y="124460"/>
                </a:lnTo>
                <a:lnTo>
                  <a:pt x="531250" y="124460"/>
                </a:lnTo>
                <a:lnTo>
                  <a:pt x="561260" y="96519"/>
                </a:lnTo>
                <a:lnTo>
                  <a:pt x="561768" y="87630"/>
                </a:lnTo>
                <a:lnTo>
                  <a:pt x="560930" y="82550"/>
                </a:lnTo>
                <a:lnTo>
                  <a:pt x="538184" y="60960"/>
                </a:lnTo>
                <a:lnTo>
                  <a:pt x="508136" y="60960"/>
                </a:lnTo>
                <a:lnTo>
                  <a:pt x="502599" y="59690"/>
                </a:lnTo>
                <a:lnTo>
                  <a:pt x="492083" y="46990"/>
                </a:lnTo>
                <a:lnTo>
                  <a:pt x="492198" y="43180"/>
                </a:lnTo>
                <a:lnTo>
                  <a:pt x="492693" y="41910"/>
                </a:lnTo>
                <a:lnTo>
                  <a:pt x="494547" y="38100"/>
                </a:lnTo>
                <a:lnTo>
                  <a:pt x="495982" y="36830"/>
                </a:lnTo>
                <a:lnTo>
                  <a:pt x="499868" y="33019"/>
                </a:lnTo>
                <a:lnTo>
                  <a:pt x="502281" y="31750"/>
                </a:lnTo>
                <a:lnTo>
                  <a:pt x="508428" y="29210"/>
                </a:lnTo>
                <a:lnTo>
                  <a:pt x="511451" y="29210"/>
                </a:lnTo>
                <a:lnTo>
                  <a:pt x="517102" y="27940"/>
                </a:lnTo>
                <a:lnTo>
                  <a:pt x="531758" y="27940"/>
                </a:lnTo>
                <a:lnTo>
                  <a:pt x="531898" y="26669"/>
                </a:lnTo>
                <a:lnTo>
                  <a:pt x="531822" y="25400"/>
                </a:lnTo>
                <a:lnTo>
                  <a:pt x="531326" y="22860"/>
                </a:lnTo>
                <a:lnTo>
                  <a:pt x="530971" y="22860"/>
                </a:lnTo>
                <a:lnTo>
                  <a:pt x="530056" y="20319"/>
                </a:lnTo>
                <a:lnTo>
                  <a:pt x="529624" y="19050"/>
                </a:lnTo>
                <a:lnTo>
                  <a:pt x="528443" y="16510"/>
                </a:lnTo>
                <a:lnTo>
                  <a:pt x="527821" y="16510"/>
                </a:lnTo>
                <a:lnTo>
                  <a:pt x="527453" y="15240"/>
                </a:lnTo>
                <a:lnTo>
                  <a:pt x="525954" y="15240"/>
                </a:lnTo>
                <a:lnTo>
                  <a:pt x="524062" y="13969"/>
                </a:lnTo>
                <a:close/>
              </a:path>
              <a:path w="561975" h="313689">
                <a:moveTo>
                  <a:pt x="377859" y="71119"/>
                </a:moveTo>
                <a:lnTo>
                  <a:pt x="367255" y="72390"/>
                </a:lnTo>
                <a:lnTo>
                  <a:pt x="361248" y="73660"/>
                </a:lnTo>
                <a:lnTo>
                  <a:pt x="350974" y="77469"/>
                </a:lnTo>
                <a:lnTo>
                  <a:pt x="347557" y="80010"/>
                </a:lnTo>
                <a:lnTo>
                  <a:pt x="341042" y="83819"/>
                </a:lnTo>
                <a:lnTo>
                  <a:pt x="338134" y="86360"/>
                </a:lnTo>
                <a:lnTo>
                  <a:pt x="333016" y="90169"/>
                </a:lnTo>
                <a:lnTo>
                  <a:pt x="330831" y="92710"/>
                </a:lnTo>
                <a:lnTo>
                  <a:pt x="326082" y="97790"/>
                </a:lnTo>
                <a:lnTo>
                  <a:pt x="324939" y="100330"/>
                </a:lnTo>
                <a:lnTo>
                  <a:pt x="324735" y="101600"/>
                </a:lnTo>
                <a:lnTo>
                  <a:pt x="325066" y="104140"/>
                </a:lnTo>
                <a:lnTo>
                  <a:pt x="325497" y="105410"/>
                </a:lnTo>
                <a:lnTo>
                  <a:pt x="326602" y="107950"/>
                </a:lnTo>
                <a:lnTo>
                  <a:pt x="327059" y="109219"/>
                </a:lnTo>
                <a:lnTo>
                  <a:pt x="328037" y="110490"/>
                </a:lnTo>
                <a:lnTo>
                  <a:pt x="328545" y="111760"/>
                </a:lnTo>
                <a:lnTo>
                  <a:pt x="329612" y="113030"/>
                </a:lnTo>
                <a:lnTo>
                  <a:pt x="331733" y="113030"/>
                </a:lnTo>
                <a:lnTo>
                  <a:pt x="333105" y="111760"/>
                </a:lnTo>
                <a:lnTo>
                  <a:pt x="334171" y="111760"/>
                </a:lnTo>
                <a:lnTo>
                  <a:pt x="336737" y="107950"/>
                </a:lnTo>
                <a:lnTo>
                  <a:pt x="338401" y="105410"/>
                </a:lnTo>
                <a:lnTo>
                  <a:pt x="342452" y="101600"/>
                </a:lnTo>
                <a:lnTo>
                  <a:pt x="344941" y="99060"/>
                </a:lnTo>
                <a:lnTo>
                  <a:pt x="350821" y="93980"/>
                </a:lnTo>
                <a:lnTo>
                  <a:pt x="354403" y="92710"/>
                </a:lnTo>
                <a:lnTo>
                  <a:pt x="362543" y="88900"/>
                </a:lnTo>
                <a:lnTo>
                  <a:pt x="366048" y="88900"/>
                </a:lnTo>
                <a:lnTo>
                  <a:pt x="372183" y="87630"/>
                </a:lnTo>
                <a:lnTo>
                  <a:pt x="401329" y="87630"/>
                </a:lnTo>
                <a:lnTo>
                  <a:pt x="400427" y="86360"/>
                </a:lnTo>
                <a:lnTo>
                  <a:pt x="394293" y="78740"/>
                </a:lnTo>
                <a:lnTo>
                  <a:pt x="390725" y="74930"/>
                </a:lnTo>
                <a:lnTo>
                  <a:pt x="382558" y="72390"/>
                </a:lnTo>
                <a:lnTo>
                  <a:pt x="377859" y="71119"/>
                </a:lnTo>
                <a:close/>
              </a:path>
              <a:path w="561975" h="313689">
                <a:moveTo>
                  <a:pt x="501024" y="110490"/>
                </a:moveTo>
                <a:lnTo>
                  <a:pt x="498471" y="110490"/>
                </a:lnTo>
                <a:lnTo>
                  <a:pt x="498090" y="111760"/>
                </a:lnTo>
                <a:lnTo>
                  <a:pt x="504745" y="111760"/>
                </a:lnTo>
                <a:lnTo>
                  <a:pt x="501024" y="110490"/>
                </a:lnTo>
                <a:close/>
              </a:path>
              <a:path w="561975" h="313689">
                <a:moveTo>
                  <a:pt x="289455" y="105410"/>
                </a:moveTo>
                <a:lnTo>
                  <a:pt x="286407" y="105410"/>
                </a:lnTo>
                <a:lnTo>
                  <a:pt x="284108" y="106680"/>
                </a:lnTo>
                <a:lnTo>
                  <a:pt x="290382" y="106680"/>
                </a:lnTo>
                <a:lnTo>
                  <a:pt x="289455" y="105410"/>
                </a:lnTo>
                <a:close/>
              </a:path>
              <a:path w="561975" h="313689">
                <a:moveTo>
                  <a:pt x="531263" y="27940"/>
                </a:moveTo>
                <a:lnTo>
                  <a:pt x="524049" y="27940"/>
                </a:lnTo>
                <a:lnTo>
                  <a:pt x="525891" y="29210"/>
                </a:lnTo>
                <a:lnTo>
                  <a:pt x="530933" y="29210"/>
                </a:lnTo>
                <a:lnTo>
                  <a:pt x="531263" y="2794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32420" y="4774565"/>
            <a:ext cx="565363" cy="2905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79722" y="4551617"/>
            <a:ext cx="457834" cy="467359"/>
          </a:xfrm>
          <a:custGeom>
            <a:avLst/>
            <a:gdLst/>
            <a:ahLst/>
            <a:cxnLst/>
            <a:rect l="l" t="t" r="r" b="b"/>
            <a:pathLst>
              <a:path w="457835" h="467360">
                <a:moveTo>
                  <a:pt x="358609" y="415290"/>
                </a:moveTo>
                <a:lnTo>
                  <a:pt x="353936" y="415290"/>
                </a:lnTo>
                <a:lnTo>
                  <a:pt x="352336" y="416560"/>
                </a:lnTo>
                <a:lnTo>
                  <a:pt x="351421" y="416560"/>
                </a:lnTo>
                <a:lnTo>
                  <a:pt x="348729" y="419100"/>
                </a:lnTo>
                <a:lnTo>
                  <a:pt x="347548" y="421640"/>
                </a:lnTo>
                <a:lnTo>
                  <a:pt x="346125" y="422910"/>
                </a:lnTo>
                <a:lnTo>
                  <a:pt x="345782" y="424180"/>
                </a:lnTo>
                <a:lnTo>
                  <a:pt x="345833" y="426720"/>
                </a:lnTo>
                <a:lnTo>
                  <a:pt x="346138" y="427990"/>
                </a:lnTo>
                <a:lnTo>
                  <a:pt x="368414" y="459740"/>
                </a:lnTo>
                <a:lnTo>
                  <a:pt x="381520" y="467360"/>
                </a:lnTo>
                <a:lnTo>
                  <a:pt x="394652" y="467360"/>
                </a:lnTo>
                <a:lnTo>
                  <a:pt x="403085" y="464820"/>
                </a:lnTo>
                <a:lnTo>
                  <a:pt x="407047" y="462280"/>
                </a:lnTo>
                <a:lnTo>
                  <a:pt x="410756" y="458470"/>
                </a:lnTo>
                <a:lnTo>
                  <a:pt x="413880" y="455930"/>
                </a:lnTo>
                <a:lnTo>
                  <a:pt x="416064" y="452120"/>
                </a:lnTo>
                <a:lnTo>
                  <a:pt x="416567" y="450850"/>
                </a:lnTo>
                <a:lnTo>
                  <a:pt x="382143" y="450850"/>
                </a:lnTo>
                <a:lnTo>
                  <a:pt x="375450" y="447040"/>
                </a:lnTo>
                <a:lnTo>
                  <a:pt x="373252" y="444500"/>
                </a:lnTo>
                <a:lnTo>
                  <a:pt x="368211" y="439420"/>
                </a:lnTo>
                <a:lnTo>
                  <a:pt x="366026" y="436880"/>
                </a:lnTo>
                <a:lnTo>
                  <a:pt x="359079" y="416560"/>
                </a:lnTo>
                <a:lnTo>
                  <a:pt x="358609" y="415290"/>
                </a:lnTo>
                <a:close/>
              </a:path>
              <a:path w="457835" h="467360">
                <a:moveTo>
                  <a:pt x="415544" y="367030"/>
                </a:moveTo>
                <a:lnTo>
                  <a:pt x="389420" y="398780"/>
                </a:lnTo>
                <a:lnTo>
                  <a:pt x="389877" y="401320"/>
                </a:lnTo>
                <a:lnTo>
                  <a:pt x="391731" y="408940"/>
                </a:lnTo>
                <a:lnTo>
                  <a:pt x="392823" y="411480"/>
                </a:lnTo>
                <a:lnTo>
                  <a:pt x="395363" y="417830"/>
                </a:lnTo>
                <a:lnTo>
                  <a:pt x="399059" y="426720"/>
                </a:lnTo>
                <a:lnTo>
                  <a:pt x="399961" y="429260"/>
                </a:lnTo>
                <a:lnTo>
                  <a:pt x="401104" y="435610"/>
                </a:lnTo>
                <a:lnTo>
                  <a:pt x="401193" y="438150"/>
                </a:lnTo>
                <a:lnTo>
                  <a:pt x="400392" y="441960"/>
                </a:lnTo>
                <a:lnTo>
                  <a:pt x="399173" y="444500"/>
                </a:lnTo>
                <a:lnTo>
                  <a:pt x="395147" y="448310"/>
                </a:lnTo>
                <a:lnTo>
                  <a:pt x="393077" y="449580"/>
                </a:lnTo>
                <a:lnTo>
                  <a:pt x="388785" y="450850"/>
                </a:lnTo>
                <a:lnTo>
                  <a:pt x="416567" y="450850"/>
                </a:lnTo>
                <a:lnTo>
                  <a:pt x="418579" y="445770"/>
                </a:lnTo>
                <a:lnTo>
                  <a:pt x="419188" y="443230"/>
                </a:lnTo>
                <a:lnTo>
                  <a:pt x="419125" y="436880"/>
                </a:lnTo>
                <a:lnTo>
                  <a:pt x="418604" y="433070"/>
                </a:lnTo>
                <a:lnTo>
                  <a:pt x="416598" y="426720"/>
                </a:lnTo>
                <a:lnTo>
                  <a:pt x="415455" y="422910"/>
                </a:lnTo>
                <a:lnTo>
                  <a:pt x="407022" y="397510"/>
                </a:lnTo>
                <a:lnTo>
                  <a:pt x="407809" y="392430"/>
                </a:lnTo>
                <a:lnTo>
                  <a:pt x="409067" y="389890"/>
                </a:lnTo>
                <a:lnTo>
                  <a:pt x="412661" y="386080"/>
                </a:lnTo>
                <a:lnTo>
                  <a:pt x="414337" y="384810"/>
                </a:lnTo>
                <a:lnTo>
                  <a:pt x="417995" y="383540"/>
                </a:lnTo>
                <a:lnTo>
                  <a:pt x="446938" y="383540"/>
                </a:lnTo>
                <a:lnTo>
                  <a:pt x="440867" y="377190"/>
                </a:lnTo>
                <a:lnTo>
                  <a:pt x="436587" y="373380"/>
                </a:lnTo>
                <a:lnTo>
                  <a:pt x="427901" y="369570"/>
                </a:lnTo>
                <a:lnTo>
                  <a:pt x="423684" y="368300"/>
                </a:lnTo>
                <a:lnTo>
                  <a:pt x="415544" y="367030"/>
                </a:lnTo>
                <a:close/>
              </a:path>
              <a:path w="457835" h="467360">
                <a:moveTo>
                  <a:pt x="357276" y="414020"/>
                </a:moveTo>
                <a:lnTo>
                  <a:pt x="355803" y="414020"/>
                </a:lnTo>
                <a:lnTo>
                  <a:pt x="354634" y="415290"/>
                </a:lnTo>
                <a:lnTo>
                  <a:pt x="357682" y="415290"/>
                </a:lnTo>
                <a:lnTo>
                  <a:pt x="357276" y="414020"/>
                </a:lnTo>
                <a:close/>
              </a:path>
              <a:path w="457835" h="467360">
                <a:moveTo>
                  <a:pt x="449110" y="414020"/>
                </a:moveTo>
                <a:lnTo>
                  <a:pt x="446087" y="414020"/>
                </a:lnTo>
                <a:lnTo>
                  <a:pt x="446468" y="415290"/>
                </a:lnTo>
                <a:lnTo>
                  <a:pt x="447878" y="415290"/>
                </a:lnTo>
                <a:lnTo>
                  <a:pt x="449110" y="414020"/>
                </a:lnTo>
                <a:close/>
              </a:path>
              <a:path w="457835" h="467360">
                <a:moveTo>
                  <a:pt x="446938" y="383540"/>
                </a:moveTo>
                <a:lnTo>
                  <a:pt x="423900" y="383540"/>
                </a:lnTo>
                <a:lnTo>
                  <a:pt x="425970" y="384810"/>
                </a:lnTo>
                <a:lnTo>
                  <a:pt x="432447" y="388620"/>
                </a:lnTo>
                <a:lnTo>
                  <a:pt x="437019" y="393700"/>
                </a:lnTo>
                <a:lnTo>
                  <a:pt x="444373" y="410210"/>
                </a:lnTo>
                <a:lnTo>
                  <a:pt x="444944" y="412750"/>
                </a:lnTo>
                <a:lnTo>
                  <a:pt x="445312" y="414020"/>
                </a:lnTo>
                <a:lnTo>
                  <a:pt x="449783" y="414020"/>
                </a:lnTo>
                <a:lnTo>
                  <a:pt x="451281" y="412750"/>
                </a:lnTo>
                <a:lnTo>
                  <a:pt x="452119" y="411480"/>
                </a:lnTo>
                <a:lnTo>
                  <a:pt x="453885" y="410210"/>
                </a:lnTo>
                <a:lnTo>
                  <a:pt x="454571" y="410210"/>
                </a:lnTo>
                <a:lnTo>
                  <a:pt x="456031" y="407670"/>
                </a:lnTo>
                <a:lnTo>
                  <a:pt x="456679" y="406400"/>
                </a:lnTo>
                <a:lnTo>
                  <a:pt x="456907" y="406400"/>
                </a:lnTo>
                <a:lnTo>
                  <a:pt x="457212" y="405130"/>
                </a:lnTo>
                <a:lnTo>
                  <a:pt x="456996" y="402590"/>
                </a:lnTo>
                <a:lnTo>
                  <a:pt x="456692" y="401320"/>
                </a:lnTo>
                <a:lnTo>
                  <a:pt x="455714" y="397510"/>
                </a:lnTo>
                <a:lnTo>
                  <a:pt x="454964" y="396240"/>
                </a:lnTo>
                <a:lnTo>
                  <a:pt x="452958" y="392430"/>
                </a:lnTo>
                <a:lnTo>
                  <a:pt x="451688" y="389890"/>
                </a:lnTo>
                <a:lnTo>
                  <a:pt x="448627" y="386080"/>
                </a:lnTo>
                <a:lnTo>
                  <a:pt x="446938" y="383540"/>
                </a:lnTo>
                <a:close/>
              </a:path>
              <a:path w="457835" h="467360">
                <a:moveTo>
                  <a:pt x="323037" y="407670"/>
                </a:moveTo>
                <a:lnTo>
                  <a:pt x="321437" y="407670"/>
                </a:lnTo>
                <a:lnTo>
                  <a:pt x="322033" y="408940"/>
                </a:lnTo>
                <a:lnTo>
                  <a:pt x="323037" y="407670"/>
                </a:lnTo>
                <a:close/>
              </a:path>
              <a:path w="457835" h="467360">
                <a:moveTo>
                  <a:pt x="422884" y="290830"/>
                </a:moveTo>
                <a:lnTo>
                  <a:pt x="419404" y="290830"/>
                </a:lnTo>
                <a:lnTo>
                  <a:pt x="310769" y="394970"/>
                </a:lnTo>
                <a:lnTo>
                  <a:pt x="310489" y="394970"/>
                </a:lnTo>
                <a:lnTo>
                  <a:pt x="310261" y="396240"/>
                </a:lnTo>
                <a:lnTo>
                  <a:pt x="310883" y="397510"/>
                </a:lnTo>
                <a:lnTo>
                  <a:pt x="311378" y="398780"/>
                </a:lnTo>
                <a:lnTo>
                  <a:pt x="312813" y="401320"/>
                </a:lnTo>
                <a:lnTo>
                  <a:pt x="313791" y="401320"/>
                </a:lnTo>
                <a:lnTo>
                  <a:pt x="316306" y="405130"/>
                </a:lnTo>
                <a:lnTo>
                  <a:pt x="317411" y="405130"/>
                </a:lnTo>
                <a:lnTo>
                  <a:pt x="319277" y="407670"/>
                </a:lnTo>
                <a:lnTo>
                  <a:pt x="323926" y="407670"/>
                </a:lnTo>
                <a:lnTo>
                  <a:pt x="432130" y="303530"/>
                </a:lnTo>
                <a:lnTo>
                  <a:pt x="432409" y="303530"/>
                </a:lnTo>
                <a:lnTo>
                  <a:pt x="432638" y="302260"/>
                </a:lnTo>
                <a:lnTo>
                  <a:pt x="431596" y="299720"/>
                </a:lnTo>
                <a:lnTo>
                  <a:pt x="430174" y="297180"/>
                </a:lnTo>
                <a:lnTo>
                  <a:pt x="429171" y="297180"/>
                </a:lnTo>
                <a:lnTo>
                  <a:pt x="426643" y="294640"/>
                </a:lnTo>
                <a:lnTo>
                  <a:pt x="425564" y="293370"/>
                </a:lnTo>
                <a:lnTo>
                  <a:pt x="423710" y="292100"/>
                </a:lnTo>
                <a:lnTo>
                  <a:pt x="422884" y="290830"/>
                </a:lnTo>
                <a:close/>
              </a:path>
              <a:path w="457835" h="467360">
                <a:moveTo>
                  <a:pt x="271780" y="283210"/>
                </a:moveTo>
                <a:lnTo>
                  <a:pt x="266992" y="283210"/>
                </a:lnTo>
                <a:lnTo>
                  <a:pt x="257771" y="285750"/>
                </a:lnTo>
                <a:lnTo>
                  <a:pt x="239445" y="311150"/>
                </a:lnTo>
                <a:lnTo>
                  <a:pt x="239839" y="318770"/>
                </a:lnTo>
                <a:lnTo>
                  <a:pt x="271589" y="350520"/>
                </a:lnTo>
                <a:lnTo>
                  <a:pt x="277596" y="351790"/>
                </a:lnTo>
                <a:lnTo>
                  <a:pt x="284022" y="351790"/>
                </a:lnTo>
                <a:lnTo>
                  <a:pt x="276123" y="359410"/>
                </a:lnTo>
                <a:lnTo>
                  <a:pt x="275818" y="359410"/>
                </a:lnTo>
                <a:lnTo>
                  <a:pt x="275882" y="360680"/>
                </a:lnTo>
                <a:lnTo>
                  <a:pt x="276225" y="361950"/>
                </a:lnTo>
                <a:lnTo>
                  <a:pt x="277494" y="363220"/>
                </a:lnTo>
                <a:lnTo>
                  <a:pt x="278485" y="364490"/>
                </a:lnTo>
                <a:lnTo>
                  <a:pt x="281216" y="368300"/>
                </a:lnTo>
                <a:lnTo>
                  <a:pt x="282346" y="368300"/>
                </a:lnTo>
                <a:lnTo>
                  <a:pt x="284111" y="369570"/>
                </a:lnTo>
                <a:lnTo>
                  <a:pt x="284911" y="370840"/>
                </a:lnTo>
                <a:lnTo>
                  <a:pt x="287070" y="370840"/>
                </a:lnTo>
                <a:lnTo>
                  <a:pt x="287718" y="369570"/>
                </a:lnTo>
                <a:lnTo>
                  <a:pt x="318160" y="340360"/>
                </a:lnTo>
                <a:lnTo>
                  <a:pt x="286016" y="340360"/>
                </a:lnTo>
                <a:lnTo>
                  <a:pt x="280301" y="339090"/>
                </a:lnTo>
                <a:lnTo>
                  <a:pt x="257403" y="313690"/>
                </a:lnTo>
                <a:lnTo>
                  <a:pt x="259257" y="308610"/>
                </a:lnTo>
                <a:lnTo>
                  <a:pt x="265226" y="303530"/>
                </a:lnTo>
                <a:lnTo>
                  <a:pt x="267576" y="302260"/>
                </a:lnTo>
                <a:lnTo>
                  <a:pt x="272567" y="299720"/>
                </a:lnTo>
                <a:lnTo>
                  <a:pt x="302856" y="299720"/>
                </a:lnTo>
                <a:lnTo>
                  <a:pt x="286867" y="288290"/>
                </a:lnTo>
                <a:lnTo>
                  <a:pt x="281724" y="285750"/>
                </a:lnTo>
                <a:lnTo>
                  <a:pt x="271780" y="283210"/>
                </a:lnTo>
                <a:close/>
              </a:path>
              <a:path w="457835" h="467360">
                <a:moveTo>
                  <a:pt x="302856" y="299720"/>
                </a:moveTo>
                <a:lnTo>
                  <a:pt x="275259" y="299720"/>
                </a:lnTo>
                <a:lnTo>
                  <a:pt x="281076" y="300990"/>
                </a:lnTo>
                <a:lnTo>
                  <a:pt x="284124" y="302260"/>
                </a:lnTo>
                <a:lnTo>
                  <a:pt x="290499" y="307340"/>
                </a:lnTo>
                <a:lnTo>
                  <a:pt x="293852" y="309880"/>
                </a:lnTo>
                <a:lnTo>
                  <a:pt x="308216" y="325120"/>
                </a:lnTo>
                <a:lnTo>
                  <a:pt x="292811" y="339090"/>
                </a:lnTo>
                <a:lnTo>
                  <a:pt x="286016" y="340360"/>
                </a:lnTo>
                <a:lnTo>
                  <a:pt x="318160" y="340360"/>
                </a:lnTo>
                <a:lnTo>
                  <a:pt x="336689" y="322580"/>
                </a:lnTo>
                <a:lnTo>
                  <a:pt x="341198" y="318770"/>
                </a:lnTo>
                <a:lnTo>
                  <a:pt x="343509" y="316230"/>
                </a:lnTo>
                <a:lnTo>
                  <a:pt x="317817" y="316230"/>
                </a:lnTo>
                <a:lnTo>
                  <a:pt x="302856" y="299720"/>
                </a:lnTo>
                <a:close/>
              </a:path>
              <a:path w="457835" h="467360">
                <a:moveTo>
                  <a:pt x="307670" y="250190"/>
                </a:moveTo>
                <a:lnTo>
                  <a:pt x="301688" y="250190"/>
                </a:lnTo>
                <a:lnTo>
                  <a:pt x="299770" y="251460"/>
                </a:lnTo>
                <a:lnTo>
                  <a:pt x="298615" y="251460"/>
                </a:lnTo>
                <a:lnTo>
                  <a:pt x="296456" y="254000"/>
                </a:lnTo>
                <a:lnTo>
                  <a:pt x="295770" y="255270"/>
                </a:lnTo>
                <a:lnTo>
                  <a:pt x="294639" y="256540"/>
                </a:lnTo>
                <a:lnTo>
                  <a:pt x="294246" y="256540"/>
                </a:lnTo>
                <a:lnTo>
                  <a:pt x="293852" y="257810"/>
                </a:lnTo>
                <a:lnTo>
                  <a:pt x="293801" y="259080"/>
                </a:lnTo>
                <a:lnTo>
                  <a:pt x="293992" y="260350"/>
                </a:lnTo>
                <a:lnTo>
                  <a:pt x="294233" y="260350"/>
                </a:lnTo>
                <a:lnTo>
                  <a:pt x="295262" y="261620"/>
                </a:lnTo>
                <a:lnTo>
                  <a:pt x="296595" y="261620"/>
                </a:lnTo>
                <a:lnTo>
                  <a:pt x="300672" y="262890"/>
                </a:lnTo>
                <a:lnTo>
                  <a:pt x="303110" y="264160"/>
                </a:lnTo>
                <a:lnTo>
                  <a:pt x="308737" y="266700"/>
                </a:lnTo>
                <a:lnTo>
                  <a:pt x="332828" y="292100"/>
                </a:lnTo>
                <a:lnTo>
                  <a:pt x="332498" y="297180"/>
                </a:lnTo>
                <a:lnTo>
                  <a:pt x="331622" y="299720"/>
                </a:lnTo>
                <a:lnTo>
                  <a:pt x="328460" y="304800"/>
                </a:lnTo>
                <a:lnTo>
                  <a:pt x="326263" y="307340"/>
                </a:lnTo>
                <a:lnTo>
                  <a:pt x="317817" y="316230"/>
                </a:lnTo>
                <a:lnTo>
                  <a:pt x="343509" y="316230"/>
                </a:lnTo>
                <a:lnTo>
                  <a:pt x="344665" y="314960"/>
                </a:lnTo>
                <a:lnTo>
                  <a:pt x="349491" y="306070"/>
                </a:lnTo>
                <a:lnTo>
                  <a:pt x="350761" y="300990"/>
                </a:lnTo>
                <a:lnTo>
                  <a:pt x="351015" y="292100"/>
                </a:lnTo>
                <a:lnTo>
                  <a:pt x="349910" y="288290"/>
                </a:lnTo>
                <a:lnTo>
                  <a:pt x="324802" y="257810"/>
                </a:lnTo>
                <a:lnTo>
                  <a:pt x="321741" y="256540"/>
                </a:lnTo>
                <a:lnTo>
                  <a:pt x="315760" y="252730"/>
                </a:lnTo>
                <a:lnTo>
                  <a:pt x="312940" y="252730"/>
                </a:lnTo>
                <a:lnTo>
                  <a:pt x="307670" y="250190"/>
                </a:lnTo>
                <a:close/>
              </a:path>
              <a:path w="457835" h="467360">
                <a:moveTo>
                  <a:pt x="228295" y="157480"/>
                </a:moveTo>
                <a:lnTo>
                  <a:pt x="224764" y="157480"/>
                </a:lnTo>
                <a:lnTo>
                  <a:pt x="175006" y="205740"/>
                </a:lnTo>
                <a:lnTo>
                  <a:pt x="170954" y="209550"/>
                </a:lnTo>
                <a:lnTo>
                  <a:pt x="165290" y="218440"/>
                </a:lnTo>
                <a:lnTo>
                  <a:pt x="163461" y="223520"/>
                </a:lnTo>
                <a:lnTo>
                  <a:pt x="161836" y="232410"/>
                </a:lnTo>
                <a:lnTo>
                  <a:pt x="162191" y="237490"/>
                </a:lnTo>
                <a:lnTo>
                  <a:pt x="193840" y="267970"/>
                </a:lnTo>
                <a:lnTo>
                  <a:pt x="201079" y="269240"/>
                </a:lnTo>
                <a:lnTo>
                  <a:pt x="209613" y="269240"/>
                </a:lnTo>
                <a:lnTo>
                  <a:pt x="199580" y="278130"/>
                </a:lnTo>
                <a:lnTo>
                  <a:pt x="199301" y="279400"/>
                </a:lnTo>
                <a:lnTo>
                  <a:pt x="199021" y="279400"/>
                </a:lnTo>
                <a:lnTo>
                  <a:pt x="199059" y="280670"/>
                </a:lnTo>
                <a:lnTo>
                  <a:pt x="199504" y="281940"/>
                </a:lnTo>
                <a:lnTo>
                  <a:pt x="199936" y="281940"/>
                </a:lnTo>
                <a:lnTo>
                  <a:pt x="201206" y="284480"/>
                </a:lnTo>
                <a:lnTo>
                  <a:pt x="202120" y="285750"/>
                </a:lnTo>
                <a:lnTo>
                  <a:pt x="204381" y="287020"/>
                </a:lnTo>
                <a:lnTo>
                  <a:pt x="205346" y="288290"/>
                </a:lnTo>
                <a:lnTo>
                  <a:pt x="207060" y="289560"/>
                </a:lnTo>
                <a:lnTo>
                  <a:pt x="207822" y="290830"/>
                </a:lnTo>
                <a:lnTo>
                  <a:pt x="211162" y="290830"/>
                </a:lnTo>
                <a:lnTo>
                  <a:pt x="211581" y="289560"/>
                </a:lnTo>
                <a:lnTo>
                  <a:pt x="246108" y="256540"/>
                </a:lnTo>
                <a:lnTo>
                  <a:pt x="205701" y="256540"/>
                </a:lnTo>
                <a:lnTo>
                  <a:pt x="181114" y="234950"/>
                </a:lnTo>
                <a:lnTo>
                  <a:pt x="182308" y="228600"/>
                </a:lnTo>
                <a:lnTo>
                  <a:pt x="183578" y="226060"/>
                </a:lnTo>
                <a:lnTo>
                  <a:pt x="187502" y="219710"/>
                </a:lnTo>
                <a:lnTo>
                  <a:pt x="190614" y="215900"/>
                </a:lnTo>
                <a:lnTo>
                  <a:pt x="237566" y="171450"/>
                </a:lnTo>
                <a:lnTo>
                  <a:pt x="237820" y="170180"/>
                </a:lnTo>
                <a:lnTo>
                  <a:pt x="238010" y="170180"/>
                </a:lnTo>
                <a:lnTo>
                  <a:pt x="237921" y="168910"/>
                </a:lnTo>
                <a:lnTo>
                  <a:pt x="236943" y="166370"/>
                </a:lnTo>
                <a:lnTo>
                  <a:pt x="235457" y="165100"/>
                </a:lnTo>
                <a:lnTo>
                  <a:pt x="234467" y="163830"/>
                </a:lnTo>
                <a:lnTo>
                  <a:pt x="232003" y="161290"/>
                </a:lnTo>
                <a:lnTo>
                  <a:pt x="230936" y="160020"/>
                </a:lnTo>
                <a:lnTo>
                  <a:pt x="229120" y="158750"/>
                </a:lnTo>
                <a:lnTo>
                  <a:pt x="228295" y="157480"/>
                </a:lnTo>
                <a:close/>
              </a:path>
              <a:path w="457835" h="467360">
                <a:moveTo>
                  <a:pt x="276161" y="207010"/>
                </a:moveTo>
                <a:lnTo>
                  <a:pt x="271818" y="207010"/>
                </a:lnTo>
                <a:lnTo>
                  <a:pt x="220649" y="255270"/>
                </a:lnTo>
                <a:lnTo>
                  <a:pt x="212521" y="256540"/>
                </a:lnTo>
                <a:lnTo>
                  <a:pt x="246108" y="256540"/>
                </a:lnTo>
                <a:lnTo>
                  <a:pt x="284619" y="219710"/>
                </a:lnTo>
                <a:lnTo>
                  <a:pt x="284873" y="219710"/>
                </a:lnTo>
                <a:lnTo>
                  <a:pt x="284924" y="218440"/>
                </a:lnTo>
                <a:lnTo>
                  <a:pt x="284480" y="217170"/>
                </a:lnTo>
                <a:lnTo>
                  <a:pt x="283997" y="215900"/>
                </a:lnTo>
                <a:lnTo>
                  <a:pt x="282511" y="213360"/>
                </a:lnTo>
                <a:lnTo>
                  <a:pt x="281520" y="213360"/>
                </a:lnTo>
                <a:lnTo>
                  <a:pt x="279006" y="210820"/>
                </a:lnTo>
                <a:lnTo>
                  <a:pt x="277926" y="209550"/>
                </a:lnTo>
                <a:lnTo>
                  <a:pt x="276161" y="207010"/>
                </a:lnTo>
                <a:close/>
              </a:path>
              <a:path w="457835" h="467360">
                <a:moveTo>
                  <a:pt x="149148" y="81280"/>
                </a:moveTo>
                <a:lnTo>
                  <a:pt x="143281" y="81280"/>
                </a:lnTo>
                <a:lnTo>
                  <a:pt x="131089" y="82550"/>
                </a:lnTo>
                <a:lnTo>
                  <a:pt x="94475" y="106680"/>
                </a:lnTo>
                <a:lnTo>
                  <a:pt x="77431" y="140970"/>
                </a:lnTo>
                <a:lnTo>
                  <a:pt x="77520" y="146050"/>
                </a:lnTo>
                <a:lnTo>
                  <a:pt x="105613" y="179070"/>
                </a:lnTo>
                <a:lnTo>
                  <a:pt x="115595" y="181610"/>
                </a:lnTo>
                <a:lnTo>
                  <a:pt x="123786" y="181610"/>
                </a:lnTo>
                <a:lnTo>
                  <a:pt x="86169" y="217170"/>
                </a:lnTo>
                <a:lnTo>
                  <a:pt x="85877" y="218440"/>
                </a:lnTo>
                <a:lnTo>
                  <a:pt x="85598" y="218440"/>
                </a:lnTo>
                <a:lnTo>
                  <a:pt x="85674" y="219710"/>
                </a:lnTo>
                <a:lnTo>
                  <a:pt x="86271" y="220980"/>
                </a:lnTo>
                <a:lnTo>
                  <a:pt x="86766" y="222250"/>
                </a:lnTo>
                <a:lnTo>
                  <a:pt x="88150" y="223520"/>
                </a:lnTo>
                <a:lnTo>
                  <a:pt x="89128" y="224790"/>
                </a:lnTo>
                <a:lnTo>
                  <a:pt x="91655" y="227330"/>
                </a:lnTo>
                <a:lnTo>
                  <a:pt x="92735" y="228600"/>
                </a:lnTo>
                <a:lnTo>
                  <a:pt x="94602" y="229870"/>
                </a:lnTo>
                <a:lnTo>
                  <a:pt x="95402" y="231140"/>
                </a:lnTo>
                <a:lnTo>
                  <a:pt x="98971" y="231140"/>
                </a:lnTo>
                <a:lnTo>
                  <a:pt x="99402" y="229870"/>
                </a:lnTo>
                <a:lnTo>
                  <a:pt x="163755" y="168910"/>
                </a:lnTo>
                <a:lnTo>
                  <a:pt x="121450" y="168910"/>
                </a:lnTo>
                <a:lnTo>
                  <a:pt x="118262" y="167640"/>
                </a:lnTo>
                <a:lnTo>
                  <a:pt x="112712" y="166370"/>
                </a:lnTo>
                <a:lnTo>
                  <a:pt x="110299" y="166370"/>
                </a:lnTo>
                <a:lnTo>
                  <a:pt x="106197" y="163830"/>
                </a:lnTo>
                <a:lnTo>
                  <a:pt x="104317" y="162560"/>
                </a:lnTo>
                <a:lnTo>
                  <a:pt x="99275" y="157480"/>
                </a:lnTo>
                <a:lnTo>
                  <a:pt x="97320" y="153670"/>
                </a:lnTo>
                <a:lnTo>
                  <a:pt x="96177" y="146050"/>
                </a:lnTo>
                <a:lnTo>
                  <a:pt x="96570" y="140970"/>
                </a:lnTo>
                <a:lnTo>
                  <a:pt x="117830" y="111760"/>
                </a:lnTo>
                <a:lnTo>
                  <a:pt x="121538" y="107950"/>
                </a:lnTo>
                <a:lnTo>
                  <a:pt x="129489" y="102870"/>
                </a:lnTo>
                <a:lnTo>
                  <a:pt x="141605" y="99060"/>
                </a:lnTo>
                <a:lnTo>
                  <a:pt x="174332" y="99060"/>
                </a:lnTo>
                <a:lnTo>
                  <a:pt x="172631" y="96520"/>
                </a:lnTo>
                <a:lnTo>
                  <a:pt x="165684" y="88900"/>
                </a:lnTo>
                <a:lnTo>
                  <a:pt x="160426" y="86360"/>
                </a:lnTo>
                <a:lnTo>
                  <a:pt x="149148" y="81280"/>
                </a:lnTo>
                <a:close/>
              </a:path>
              <a:path w="457835" h="467360">
                <a:moveTo>
                  <a:pt x="174332" y="99060"/>
                </a:moveTo>
                <a:lnTo>
                  <a:pt x="145567" y="99060"/>
                </a:lnTo>
                <a:lnTo>
                  <a:pt x="153327" y="101600"/>
                </a:lnTo>
                <a:lnTo>
                  <a:pt x="156883" y="102870"/>
                </a:lnTo>
                <a:lnTo>
                  <a:pt x="163614" y="110490"/>
                </a:lnTo>
                <a:lnTo>
                  <a:pt x="165798" y="114300"/>
                </a:lnTo>
                <a:lnTo>
                  <a:pt x="167356" y="124460"/>
                </a:lnTo>
                <a:lnTo>
                  <a:pt x="167474" y="133350"/>
                </a:lnTo>
                <a:lnTo>
                  <a:pt x="166458" y="140970"/>
                </a:lnTo>
                <a:lnTo>
                  <a:pt x="137426" y="168910"/>
                </a:lnTo>
                <a:lnTo>
                  <a:pt x="163755" y="168910"/>
                </a:lnTo>
                <a:lnTo>
                  <a:pt x="201294" y="133350"/>
                </a:lnTo>
                <a:lnTo>
                  <a:pt x="201587" y="132080"/>
                </a:lnTo>
                <a:lnTo>
                  <a:pt x="201828" y="132080"/>
                </a:lnTo>
                <a:lnTo>
                  <a:pt x="201764" y="130810"/>
                </a:lnTo>
                <a:lnTo>
                  <a:pt x="201320" y="129540"/>
                </a:lnTo>
                <a:lnTo>
                  <a:pt x="180670" y="129540"/>
                </a:lnTo>
                <a:lnTo>
                  <a:pt x="180619" y="121920"/>
                </a:lnTo>
                <a:lnTo>
                  <a:pt x="180149" y="114300"/>
                </a:lnTo>
                <a:lnTo>
                  <a:pt x="179641" y="111760"/>
                </a:lnTo>
                <a:lnTo>
                  <a:pt x="178079" y="106680"/>
                </a:lnTo>
                <a:lnTo>
                  <a:pt x="177012" y="104140"/>
                </a:lnTo>
                <a:lnTo>
                  <a:pt x="174332" y="99060"/>
                </a:lnTo>
                <a:close/>
              </a:path>
              <a:path w="457835" h="467360">
                <a:moveTo>
                  <a:pt x="192036" y="120650"/>
                </a:moveTo>
                <a:lnTo>
                  <a:pt x="189953" y="120650"/>
                </a:lnTo>
                <a:lnTo>
                  <a:pt x="180670" y="129540"/>
                </a:lnTo>
                <a:lnTo>
                  <a:pt x="200901" y="129540"/>
                </a:lnTo>
                <a:lnTo>
                  <a:pt x="199618" y="127000"/>
                </a:lnTo>
                <a:lnTo>
                  <a:pt x="198780" y="125730"/>
                </a:lnTo>
                <a:lnTo>
                  <a:pt x="196672" y="124460"/>
                </a:lnTo>
                <a:lnTo>
                  <a:pt x="195732" y="123190"/>
                </a:lnTo>
                <a:lnTo>
                  <a:pt x="194132" y="121920"/>
                </a:lnTo>
                <a:lnTo>
                  <a:pt x="193395" y="121920"/>
                </a:lnTo>
                <a:lnTo>
                  <a:pt x="192036" y="120650"/>
                </a:lnTo>
                <a:close/>
              </a:path>
              <a:path w="457835" h="467360">
                <a:moveTo>
                  <a:pt x="65925" y="0"/>
                </a:moveTo>
                <a:lnTo>
                  <a:pt x="53174" y="0"/>
                </a:lnTo>
                <a:lnTo>
                  <a:pt x="46736" y="2540"/>
                </a:lnTo>
                <a:lnTo>
                  <a:pt x="14516" y="25400"/>
                </a:lnTo>
                <a:lnTo>
                  <a:pt x="0" y="62230"/>
                </a:lnTo>
                <a:lnTo>
                  <a:pt x="1130" y="68580"/>
                </a:lnTo>
                <a:lnTo>
                  <a:pt x="29743" y="104140"/>
                </a:lnTo>
                <a:lnTo>
                  <a:pt x="32880" y="106680"/>
                </a:lnTo>
                <a:lnTo>
                  <a:pt x="38595" y="110490"/>
                </a:lnTo>
                <a:lnTo>
                  <a:pt x="41059" y="111760"/>
                </a:lnTo>
                <a:lnTo>
                  <a:pt x="45173" y="113030"/>
                </a:lnTo>
                <a:lnTo>
                  <a:pt x="49695" y="113030"/>
                </a:lnTo>
                <a:lnTo>
                  <a:pt x="50647" y="111760"/>
                </a:lnTo>
                <a:lnTo>
                  <a:pt x="51168" y="111760"/>
                </a:lnTo>
                <a:lnTo>
                  <a:pt x="52298" y="110490"/>
                </a:lnTo>
                <a:lnTo>
                  <a:pt x="52933" y="110490"/>
                </a:lnTo>
                <a:lnTo>
                  <a:pt x="54597" y="109220"/>
                </a:lnTo>
                <a:lnTo>
                  <a:pt x="55372" y="107950"/>
                </a:lnTo>
                <a:lnTo>
                  <a:pt x="56565" y="106680"/>
                </a:lnTo>
                <a:lnTo>
                  <a:pt x="56972" y="105410"/>
                </a:lnTo>
                <a:lnTo>
                  <a:pt x="57416" y="105410"/>
                </a:lnTo>
                <a:lnTo>
                  <a:pt x="57480" y="104140"/>
                </a:lnTo>
                <a:lnTo>
                  <a:pt x="57289" y="102870"/>
                </a:lnTo>
                <a:lnTo>
                  <a:pt x="57073" y="102870"/>
                </a:lnTo>
                <a:lnTo>
                  <a:pt x="56095" y="101600"/>
                </a:lnTo>
                <a:lnTo>
                  <a:pt x="54889" y="101600"/>
                </a:lnTo>
                <a:lnTo>
                  <a:pt x="51346" y="100330"/>
                </a:lnTo>
                <a:lnTo>
                  <a:pt x="49174" y="99060"/>
                </a:lnTo>
                <a:lnTo>
                  <a:pt x="44018" y="96520"/>
                </a:lnTo>
                <a:lnTo>
                  <a:pt x="41160" y="93980"/>
                </a:lnTo>
                <a:lnTo>
                  <a:pt x="34899" y="90170"/>
                </a:lnTo>
                <a:lnTo>
                  <a:pt x="31673" y="87630"/>
                </a:lnTo>
                <a:lnTo>
                  <a:pt x="24218" y="80010"/>
                </a:lnTo>
                <a:lnTo>
                  <a:pt x="21323" y="74930"/>
                </a:lnTo>
                <a:lnTo>
                  <a:pt x="18033" y="67310"/>
                </a:lnTo>
                <a:lnTo>
                  <a:pt x="17462" y="62230"/>
                </a:lnTo>
                <a:lnTo>
                  <a:pt x="18491" y="54610"/>
                </a:lnTo>
                <a:lnTo>
                  <a:pt x="19977" y="50800"/>
                </a:lnTo>
                <a:lnTo>
                  <a:pt x="24879" y="43180"/>
                </a:lnTo>
                <a:lnTo>
                  <a:pt x="28130" y="39370"/>
                </a:lnTo>
                <a:lnTo>
                  <a:pt x="32169" y="35560"/>
                </a:lnTo>
                <a:lnTo>
                  <a:pt x="51636" y="35560"/>
                </a:lnTo>
                <a:lnTo>
                  <a:pt x="41922" y="25400"/>
                </a:lnTo>
                <a:lnTo>
                  <a:pt x="44983" y="22860"/>
                </a:lnTo>
                <a:lnTo>
                  <a:pt x="48310" y="20320"/>
                </a:lnTo>
                <a:lnTo>
                  <a:pt x="59105" y="16510"/>
                </a:lnTo>
                <a:lnTo>
                  <a:pt x="96161" y="16510"/>
                </a:lnTo>
                <a:lnTo>
                  <a:pt x="89573" y="10160"/>
                </a:lnTo>
                <a:lnTo>
                  <a:pt x="84035" y="6350"/>
                </a:lnTo>
                <a:lnTo>
                  <a:pt x="72097" y="1270"/>
                </a:lnTo>
                <a:lnTo>
                  <a:pt x="65925" y="0"/>
                </a:lnTo>
                <a:close/>
              </a:path>
              <a:path w="457835" h="467360">
                <a:moveTo>
                  <a:pt x="51636" y="35560"/>
                </a:moveTo>
                <a:lnTo>
                  <a:pt x="32169" y="35560"/>
                </a:lnTo>
                <a:lnTo>
                  <a:pt x="78968" y="83820"/>
                </a:lnTo>
                <a:lnTo>
                  <a:pt x="80556" y="85090"/>
                </a:lnTo>
                <a:lnTo>
                  <a:pt x="84327" y="85090"/>
                </a:lnTo>
                <a:lnTo>
                  <a:pt x="86321" y="83820"/>
                </a:lnTo>
                <a:lnTo>
                  <a:pt x="88430" y="82550"/>
                </a:lnTo>
                <a:lnTo>
                  <a:pt x="95580" y="74930"/>
                </a:lnTo>
                <a:lnTo>
                  <a:pt x="99453" y="71120"/>
                </a:lnTo>
                <a:lnTo>
                  <a:pt x="102798" y="64770"/>
                </a:lnTo>
                <a:lnTo>
                  <a:pt x="79565" y="64770"/>
                </a:lnTo>
                <a:lnTo>
                  <a:pt x="51636" y="35560"/>
                </a:lnTo>
                <a:close/>
              </a:path>
              <a:path w="457835" h="467360">
                <a:moveTo>
                  <a:pt x="96161" y="16510"/>
                </a:moveTo>
                <a:lnTo>
                  <a:pt x="70002" y="16510"/>
                </a:lnTo>
                <a:lnTo>
                  <a:pt x="77203" y="19050"/>
                </a:lnTo>
                <a:lnTo>
                  <a:pt x="80581" y="21590"/>
                </a:lnTo>
                <a:lnTo>
                  <a:pt x="89839" y="30480"/>
                </a:lnTo>
                <a:lnTo>
                  <a:pt x="92456" y="38100"/>
                </a:lnTo>
                <a:lnTo>
                  <a:pt x="90728" y="52070"/>
                </a:lnTo>
                <a:lnTo>
                  <a:pt x="86715" y="58420"/>
                </a:lnTo>
                <a:lnTo>
                  <a:pt x="79565" y="64770"/>
                </a:lnTo>
                <a:lnTo>
                  <a:pt x="102798" y="64770"/>
                </a:lnTo>
                <a:lnTo>
                  <a:pt x="105473" y="59690"/>
                </a:lnTo>
                <a:lnTo>
                  <a:pt x="107289" y="54610"/>
                </a:lnTo>
                <a:lnTo>
                  <a:pt x="108534" y="43180"/>
                </a:lnTo>
                <a:lnTo>
                  <a:pt x="107848" y="38100"/>
                </a:lnTo>
                <a:lnTo>
                  <a:pt x="103835" y="26670"/>
                </a:lnTo>
                <a:lnTo>
                  <a:pt x="100114" y="20320"/>
                </a:lnTo>
                <a:lnTo>
                  <a:pt x="96161" y="1651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1934" y="3738513"/>
            <a:ext cx="2741327" cy="6627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53424" y="3623855"/>
            <a:ext cx="914400" cy="835660"/>
          </a:xfrm>
          <a:custGeom>
            <a:avLst/>
            <a:gdLst/>
            <a:ahLst/>
            <a:cxnLst/>
            <a:rect l="l" t="t" r="r" b="b"/>
            <a:pathLst>
              <a:path w="914400" h="835660">
                <a:moveTo>
                  <a:pt x="0" y="0"/>
                </a:moveTo>
                <a:lnTo>
                  <a:pt x="914400" y="0"/>
                </a:lnTo>
                <a:lnTo>
                  <a:pt x="914400" y="835614"/>
                </a:lnTo>
                <a:lnTo>
                  <a:pt x="0" y="83561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729158" y="2965132"/>
            <a:ext cx="3213100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140"/>
              </a:lnSpc>
              <a:spcBef>
                <a:spcPts val="100"/>
              </a:spcBef>
            </a:pPr>
            <a:r>
              <a:rPr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Apply </a:t>
            </a:r>
            <a:r>
              <a:rPr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the </a:t>
            </a:r>
            <a:r>
              <a:rPr u="sng" spc="-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multivariable </a:t>
            </a:r>
            <a:r>
              <a:rPr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chain</a:t>
            </a:r>
            <a:r>
              <a:rPr u="sng" spc="-3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10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rule:</a:t>
            </a:r>
            <a:endParaRPr>
              <a:latin typeface="Trebuchet MS"/>
              <a:cs typeface="Trebuchet MS"/>
            </a:endParaRPr>
          </a:p>
          <a:p>
            <a:pPr marR="716280" algn="r">
              <a:lnSpc>
                <a:spcPts val="2140"/>
              </a:lnSpc>
            </a:pPr>
            <a:r>
              <a:rPr spc="-50" dirty="0">
                <a:solidFill>
                  <a:srgbClr val="BB57BE"/>
                </a:solidFill>
                <a:latin typeface="Trebuchet MS"/>
                <a:cs typeface="Trebuchet MS"/>
              </a:rPr>
              <a:t>=</a:t>
            </a:r>
            <a:r>
              <a:rPr spc="-22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35" dirty="0">
                <a:solidFill>
                  <a:srgbClr val="BB57BE"/>
                </a:solidFill>
                <a:latin typeface="Trebuchet MS"/>
                <a:cs typeface="Trebuchet MS"/>
              </a:rPr>
              <a:t>1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327354" y="4653872"/>
            <a:ext cx="1354500" cy="6277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85699" y="5938377"/>
            <a:ext cx="8703945" cy="314189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spcBef>
                <a:spcPts val="50"/>
              </a:spcBef>
            </a:pPr>
            <a:r>
              <a:rPr sz="1000" b="1" u="sng" spc="-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endParaRPr sz="1000">
              <a:latin typeface="Trebuchet MS"/>
              <a:cs typeface="Trebuchet MS"/>
            </a:endParaRPr>
          </a:p>
          <a:p>
            <a:pPr marL="12700"/>
            <a:r>
              <a:rPr sz="1000" spc="-55" dirty="0">
                <a:latin typeface="Trebuchet MS"/>
                <a:cs typeface="Trebuchet MS"/>
              </a:rPr>
              <a:t>https://</a:t>
            </a:r>
            <a:r>
              <a:rPr sz="1000" spc="-55" dirty="0">
                <a:latin typeface="Trebuchet MS"/>
                <a:cs typeface="Trebuchet MS"/>
                <a:hlinkClick r:id="rId11"/>
              </a:rPr>
              <a:t>www.khanacademy.org/math/multivariable-calculus/multivariable-derivatives/differentiating-vector-valued-functions/a/multivariable-chain-rule-simple-version</a:t>
            </a:r>
            <a:endParaRPr sz="10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97938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7312" y="1833023"/>
            <a:ext cx="496620" cy="181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950425" y="1833023"/>
            <a:ext cx="493244" cy="181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00846" y="1833023"/>
            <a:ext cx="494158" cy="1811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67829" y="1833023"/>
            <a:ext cx="289730" cy="1811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0991" y="250191"/>
            <a:ext cx="645001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55" dirty="0"/>
              <a:t>Backpropagation </a:t>
            </a:r>
            <a:r>
              <a:rPr spc="-165" dirty="0"/>
              <a:t>for</a:t>
            </a:r>
            <a:r>
              <a:rPr spc="-415" dirty="0"/>
              <a:t> </a:t>
            </a:r>
            <a:r>
              <a:rPr spc="-80" dirty="0"/>
              <a:t>RNNs</a:t>
            </a:r>
          </a:p>
        </p:txBody>
      </p:sp>
      <p:sp>
        <p:nvSpPr>
          <p:cNvPr id="7" name="object 7"/>
          <p:cNvSpPr/>
          <p:nvPr/>
        </p:nvSpPr>
        <p:spPr>
          <a:xfrm>
            <a:off x="2277026" y="1836731"/>
            <a:ext cx="306219" cy="1763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0907" y="2101405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0907" y="2333828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70907" y="2566250"/>
            <a:ext cx="165353" cy="1739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0907" y="2798673"/>
            <a:ext cx="165353" cy="1739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65217" y="200789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95892" y="25229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5">
                <a:moveTo>
                  <a:pt x="604138" y="0"/>
                </a:moveTo>
                <a:lnTo>
                  <a:pt x="599427" y="1231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64"/>
                </a:lnTo>
                <a:lnTo>
                  <a:pt x="604469" y="109600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09253" y="2251526"/>
            <a:ext cx="427375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26221" y="2105431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26221" y="2337854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26221" y="2570276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26221" y="2802699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20530" y="2011921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38736" y="2132342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38736" y="2364752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38736" y="2597175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38736" y="2829598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33783" y="252102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26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1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2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47131" y="2251526"/>
            <a:ext cx="427376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33045" y="203881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90295" y="203983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91033" y="2522030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04393" y="2243284"/>
            <a:ext cx="427376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95998" y="2141588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95998" y="2373998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95998" y="2606420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95998" y="2838843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67523" y="252102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1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80872" y="2251526"/>
            <a:ext cx="427375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72476" y="2132342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72476" y="2364752"/>
            <a:ext cx="165353" cy="1739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72476" y="2597175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72476" y="2829598"/>
            <a:ext cx="165353" cy="173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266785" y="203881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90395" y="1497583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37181" y="2535721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9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750528" y="2266220"/>
            <a:ext cx="427376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9603652" y="235431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185541" y="1223980"/>
            <a:ext cx="509918" cy="2199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68520" y="251771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5">
                <a:moveTo>
                  <a:pt x="604138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0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81869" y="2246307"/>
            <a:ext cx="427375" cy="29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3826828" y="2354313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69508" y="4816589"/>
            <a:ext cx="2514664" cy="8076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831844" y="6100914"/>
            <a:ext cx="22720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320" marR="5080" indent="-389255">
              <a:spcBef>
                <a:spcPts val="100"/>
              </a:spcBef>
            </a:pPr>
            <a:r>
              <a:rPr sz="2000" b="1" u="sng" spc="-11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Question:</a:t>
            </a:r>
            <a:r>
              <a:rPr sz="2000" b="1" spc="-11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3A87FF"/>
                </a:solidFill>
                <a:latin typeface="Trebuchet MS"/>
                <a:cs typeface="Trebuchet MS"/>
              </a:rPr>
              <a:t>How </a:t>
            </a:r>
            <a:r>
              <a:rPr sz="2000" spc="-45" dirty="0">
                <a:solidFill>
                  <a:srgbClr val="3A87FF"/>
                </a:solidFill>
                <a:latin typeface="Trebuchet MS"/>
                <a:cs typeface="Trebuchet MS"/>
              </a:rPr>
              <a:t>do</a:t>
            </a:r>
            <a:r>
              <a:rPr sz="2000" spc="-36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3A87FF"/>
                </a:solidFill>
                <a:latin typeface="Trebuchet MS"/>
                <a:cs typeface="Trebuchet MS"/>
              </a:rPr>
              <a:t>we  </a:t>
            </a:r>
            <a:r>
              <a:rPr sz="2000" spc="-120" dirty="0">
                <a:solidFill>
                  <a:srgbClr val="3A87FF"/>
                </a:solidFill>
                <a:latin typeface="Trebuchet MS"/>
                <a:cs typeface="Trebuchet MS"/>
              </a:rPr>
              <a:t>calculate</a:t>
            </a:r>
            <a:r>
              <a:rPr sz="2000" spc="-16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3A87FF"/>
                </a:solidFill>
                <a:latin typeface="Trebuchet MS"/>
                <a:cs typeface="Trebuchet MS"/>
              </a:rPr>
              <a:t>this?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160799" y="4639158"/>
            <a:ext cx="1602740" cy="1132205"/>
          </a:xfrm>
          <a:custGeom>
            <a:avLst/>
            <a:gdLst/>
            <a:ahLst/>
            <a:cxnLst/>
            <a:rect l="l" t="t" r="r" b="b"/>
            <a:pathLst>
              <a:path w="1602739" h="1132204">
                <a:moveTo>
                  <a:pt x="0" y="0"/>
                </a:moveTo>
                <a:lnTo>
                  <a:pt x="1602340" y="0"/>
                </a:lnTo>
                <a:lnTo>
                  <a:pt x="1602340" y="1131790"/>
                </a:lnTo>
                <a:lnTo>
                  <a:pt x="0" y="113179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20781" y="5770945"/>
            <a:ext cx="85725" cy="314325"/>
          </a:xfrm>
          <a:custGeom>
            <a:avLst/>
            <a:gdLst/>
            <a:ahLst/>
            <a:cxnLst/>
            <a:rect l="l" t="t" r="r" b="b"/>
            <a:pathLst>
              <a:path w="85725" h="314325">
                <a:moveTo>
                  <a:pt x="57160" y="85986"/>
                </a:moveTo>
                <a:lnTo>
                  <a:pt x="28575" y="85986"/>
                </a:lnTo>
                <a:lnTo>
                  <a:pt x="33019" y="314181"/>
                </a:lnTo>
                <a:lnTo>
                  <a:pt x="61594" y="313625"/>
                </a:lnTo>
                <a:lnTo>
                  <a:pt x="57160" y="85986"/>
                </a:lnTo>
                <a:close/>
              </a:path>
              <a:path w="85725" h="314325">
                <a:moveTo>
                  <a:pt x="41186" y="0"/>
                </a:moveTo>
                <a:lnTo>
                  <a:pt x="0" y="86542"/>
                </a:lnTo>
                <a:lnTo>
                  <a:pt x="28575" y="85986"/>
                </a:lnTo>
                <a:lnTo>
                  <a:pt x="57160" y="85986"/>
                </a:lnTo>
                <a:lnTo>
                  <a:pt x="57150" y="85430"/>
                </a:lnTo>
                <a:lnTo>
                  <a:pt x="85712" y="84872"/>
                </a:lnTo>
                <a:lnTo>
                  <a:pt x="41186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683134" y="3935781"/>
            <a:ext cx="346138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2915">
              <a:spcBef>
                <a:spcPts val="100"/>
              </a:spcBef>
            </a:pPr>
            <a:r>
              <a:rPr sz="2000" b="1" u="sng" spc="-114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Answer:</a:t>
            </a:r>
            <a:r>
              <a:rPr sz="2000" b="1" spc="-114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3A87FF"/>
                </a:solidFill>
                <a:latin typeface="Trebuchet MS"/>
                <a:cs typeface="Trebuchet MS"/>
              </a:rPr>
              <a:t>Backpropagate</a:t>
            </a:r>
            <a:r>
              <a:rPr sz="2000" spc="-23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3A87FF"/>
                </a:solidFill>
                <a:latin typeface="Trebuchet MS"/>
                <a:cs typeface="Trebuchet MS"/>
              </a:rPr>
              <a:t>over  </a:t>
            </a:r>
            <a:r>
              <a:rPr sz="2000" spc="-85" dirty="0">
                <a:solidFill>
                  <a:srgbClr val="3A87FF"/>
                </a:solidFill>
                <a:latin typeface="Trebuchet MS"/>
                <a:cs typeface="Trebuchet MS"/>
              </a:rPr>
              <a:t>timesteps </a:t>
            </a:r>
            <a:r>
              <a:rPr sz="2000" i="1" spc="-155" dirty="0">
                <a:solidFill>
                  <a:srgbClr val="3A87FF"/>
                </a:solidFill>
                <a:latin typeface="Trebuchet MS"/>
                <a:cs typeface="Trebuchet MS"/>
              </a:rPr>
              <a:t>i</a:t>
            </a:r>
            <a:r>
              <a:rPr sz="2000" spc="-155" dirty="0">
                <a:solidFill>
                  <a:srgbClr val="3A87FF"/>
                </a:solidFill>
                <a:latin typeface="Trebuchet MS"/>
                <a:cs typeface="Trebuchet MS"/>
              </a:rPr>
              <a:t>=</a:t>
            </a:r>
            <a:r>
              <a:rPr sz="2000" i="1" spc="-155" dirty="0">
                <a:solidFill>
                  <a:srgbClr val="3A87FF"/>
                </a:solidFill>
                <a:latin typeface="Trebuchet MS"/>
                <a:cs typeface="Trebuchet MS"/>
              </a:rPr>
              <a:t>t</a:t>
            </a:r>
            <a:r>
              <a:rPr sz="2000" spc="-155" dirty="0">
                <a:solidFill>
                  <a:srgbClr val="3A87FF"/>
                </a:solidFill>
                <a:latin typeface="Trebuchet MS"/>
                <a:cs typeface="Trebuchet MS"/>
              </a:rPr>
              <a:t>,…,0, </a:t>
            </a:r>
            <a:r>
              <a:rPr sz="2000" spc="-60" dirty="0">
                <a:solidFill>
                  <a:srgbClr val="3A87FF"/>
                </a:solidFill>
                <a:latin typeface="Trebuchet MS"/>
                <a:cs typeface="Trebuchet MS"/>
              </a:rPr>
              <a:t>summing  </a:t>
            </a:r>
            <a:r>
              <a:rPr sz="2000" spc="-85" dirty="0">
                <a:solidFill>
                  <a:srgbClr val="3A87FF"/>
                </a:solidFill>
                <a:latin typeface="Trebuchet MS"/>
                <a:cs typeface="Trebuchet MS"/>
              </a:rPr>
              <a:t>gradients </a:t>
            </a:r>
            <a:r>
              <a:rPr sz="2000" spc="-65" dirty="0">
                <a:solidFill>
                  <a:srgbClr val="3A87FF"/>
                </a:solidFill>
                <a:latin typeface="Trebuchet MS"/>
                <a:cs typeface="Trebuchet MS"/>
              </a:rPr>
              <a:t>as </a:t>
            </a:r>
            <a:r>
              <a:rPr sz="2000" spc="-60" dirty="0">
                <a:solidFill>
                  <a:srgbClr val="3A87FF"/>
                </a:solidFill>
                <a:latin typeface="Trebuchet MS"/>
                <a:cs typeface="Trebuchet MS"/>
              </a:rPr>
              <a:t>you</a:t>
            </a:r>
            <a:r>
              <a:rPr sz="2000" spc="-32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3A87FF"/>
                </a:solidFill>
                <a:latin typeface="Trebuchet MS"/>
                <a:cs typeface="Trebuchet MS"/>
              </a:rPr>
              <a:t>go.</a:t>
            </a:r>
            <a:endParaRPr sz="2000">
              <a:latin typeface="Trebuchet MS"/>
              <a:cs typeface="Trebuchet MS"/>
            </a:endParaRPr>
          </a:p>
          <a:p>
            <a:pPr marL="12700"/>
            <a:r>
              <a:rPr sz="2000" spc="-95" dirty="0">
                <a:solidFill>
                  <a:srgbClr val="3A87FF"/>
                </a:solidFill>
                <a:latin typeface="Trebuchet MS"/>
                <a:cs typeface="Trebuchet MS"/>
              </a:rPr>
              <a:t>This </a:t>
            </a:r>
            <a:r>
              <a:rPr sz="2000" spc="-85" dirty="0">
                <a:solidFill>
                  <a:srgbClr val="3A87FF"/>
                </a:solidFill>
                <a:latin typeface="Trebuchet MS"/>
                <a:cs typeface="Trebuchet MS"/>
              </a:rPr>
              <a:t>algorithm </a:t>
            </a:r>
            <a:r>
              <a:rPr sz="2000" spc="-70" dirty="0">
                <a:solidFill>
                  <a:srgbClr val="3A87FF"/>
                </a:solidFill>
                <a:latin typeface="Trebuchet MS"/>
                <a:cs typeface="Trebuchet MS"/>
              </a:rPr>
              <a:t>is</a:t>
            </a:r>
            <a:r>
              <a:rPr sz="2000" spc="-28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114" dirty="0">
                <a:solidFill>
                  <a:srgbClr val="3A87FF"/>
                </a:solidFill>
                <a:latin typeface="Trebuchet MS"/>
                <a:cs typeface="Trebuchet MS"/>
              </a:rPr>
              <a:t>called</a:t>
            </a:r>
            <a:endParaRPr sz="2000">
              <a:latin typeface="Trebuchet MS"/>
              <a:cs typeface="Trebuchet MS"/>
            </a:endParaRPr>
          </a:p>
          <a:p>
            <a:pPr marL="12700"/>
            <a:r>
              <a:rPr sz="2000" b="1" spc="-120" dirty="0">
                <a:solidFill>
                  <a:srgbClr val="3A87FF"/>
                </a:solidFill>
                <a:latin typeface="Trebuchet MS"/>
                <a:cs typeface="Trebuchet MS"/>
              </a:rPr>
              <a:t>“backpropagation </a:t>
            </a:r>
            <a:r>
              <a:rPr sz="2000" b="1" spc="-105" dirty="0">
                <a:solidFill>
                  <a:srgbClr val="3A87FF"/>
                </a:solidFill>
                <a:latin typeface="Trebuchet MS"/>
                <a:cs typeface="Trebuchet MS"/>
              </a:rPr>
              <a:t>through</a:t>
            </a:r>
            <a:r>
              <a:rPr sz="2000" b="1" spc="-21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b="1" spc="-155" dirty="0">
                <a:solidFill>
                  <a:srgbClr val="3A87FF"/>
                </a:solidFill>
                <a:latin typeface="Trebuchet MS"/>
                <a:cs typeface="Trebuchet MS"/>
              </a:rPr>
              <a:t>time”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87409" y="1489393"/>
            <a:ext cx="5588635" cy="1162685"/>
          </a:xfrm>
          <a:custGeom>
            <a:avLst/>
            <a:gdLst/>
            <a:ahLst/>
            <a:cxnLst/>
            <a:rect l="l" t="t" r="r" b="b"/>
            <a:pathLst>
              <a:path w="5588634" h="1162685">
                <a:moveTo>
                  <a:pt x="291558" y="705562"/>
                </a:moveTo>
                <a:lnTo>
                  <a:pt x="277026" y="707044"/>
                </a:lnTo>
                <a:lnTo>
                  <a:pt x="263715" y="714235"/>
                </a:lnTo>
                <a:lnTo>
                  <a:pt x="0" y="934008"/>
                </a:lnTo>
                <a:lnTo>
                  <a:pt x="263715" y="1153782"/>
                </a:lnTo>
                <a:lnTo>
                  <a:pt x="277026" y="1160971"/>
                </a:lnTo>
                <a:lnTo>
                  <a:pt x="291558" y="1162450"/>
                </a:lnTo>
                <a:lnTo>
                  <a:pt x="305583" y="1158375"/>
                </a:lnTo>
                <a:lnTo>
                  <a:pt x="317372" y="1148905"/>
                </a:lnTo>
                <a:lnTo>
                  <a:pt x="324569" y="1135593"/>
                </a:lnTo>
                <a:lnTo>
                  <a:pt x="326050" y="1121060"/>
                </a:lnTo>
                <a:lnTo>
                  <a:pt x="321973" y="1107032"/>
                </a:lnTo>
                <a:lnTo>
                  <a:pt x="312496" y="1095235"/>
                </a:lnTo>
                <a:lnTo>
                  <a:pt x="164744" y="972108"/>
                </a:lnTo>
                <a:lnTo>
                  <a:pt x="5588177" y="972108"/>
                </a:lnTo>
                <a:lnTo>
                  <a:pt x="5588177" y="895908"/>
                </a:lnTo>
                <a:lnTo>
                  <a:pt x="164744" y="895908"/>
                </a:lnTo>
                <a:lnTo>
                  <a:pt x="312496" y="772782"/>
                </a:lnTo>
                <a:lnTo>
                  <a:pt x="321973" y="760985"/>
                </a:lnTo>
                <a:lnTo>
                  <a:pt x="326050" y="746956"/>
                </a:lnTo>
                <a:lnTo>
                  <a:pt x="324569" y="732423"/>
                </a:lnTo>
                <a:lnTo>
                  <a:pt x="317372" y="719112"/>
                </a:lnTo>
                <a:lnTo>
                  <a:pt x="305583" y="709636"/>
                </a:lnTo>
                <a:lnTo>
                  <a:pt x="291558" y="705562"/>
                </a:lnTo>
                <a:close/>
              </a:path>
              <a:path w="5588634" h="1162685">
                <a:moveTo>
                  <a:pt x="5588177" y="0"/>
                </a:moveTo>
                <a:lnTo>
                  <a:pt x="5511977" y="0"/>
                </a:lnTo>
                <a:lnTo>
                  <a:pt x="5511977" y="895908"/>
                </a:lnTo>
                <a:lnTo>
                  <a:pt x="5588177" y="895908"/>
                </a:lnTo>
                <a:lnTo>
                  <a:pt x="5588177" y="0"/>
                </a:lnTo>
                <a:close/>
              </a:path>
            </a:pathLst>
          </a:custGeom>
          <a:solidFill>
            <a:srgbClr val="3A87FF">
              <a:alpha val="4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9510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9470" y="250191"/>
            <a:ext cx="1051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730" dirty="0"/>
              <a:t> </a:t>
            </a:r>
            <a:r>
              <a:rPr spc="-45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1" y="878510"/>
            <a:ext cx="76752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130" dirty="0">
                <a:latin typeface="Trebuchet MS"/>
                <a:cs typeface="Trebuchet MS"/>
              </a:rPr>
              <a:t>Just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10" dirty="0">
                <a:latin typeface="Trebuchet MS"/>
                <a:cs typeface="Trebuchet MS"/>
              </a:rPr>
              <a:t>like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n-gram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Language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45" dirty="0">
                <a:latin typeface="Trebuchet MS"/>
                <a:cs typeface="Trebuchet MS"/>
              </a:rPr>
              <a:t>Model,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you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can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60" dirty="0">
                <a:latin typeface="Trebuchet MS"/>
                <a:cs typeface="Trebuchet MS"/>
              </a:rPr>
              <a:t>use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a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20" dirty="0">
                <a:latin typeface="Trebuchet MS"/>
                <a:cs typeface="Trebuchet MS"/>
              </a:rPr>
              <a:t>RNN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Language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" dirty="0">
                <a:latin typeface="Trebuchet MS"/>
                <a:cs typeface="Trebuchet MS"/>
              </a:rPr>
              <a:t>Model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to  </a:t>
            </a: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generate</a:t>
            </a:r>
            <a:r>
              <a:rPr sz="20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120" dirty="0">
                <a:solidFill>
                  <a:srgbClr val="BB57BE"/>
                </a:solidFill>
                <a:latin typeface="Trebuchet MS"/>
                <a:cs typeface="Trebuchet MS"/>
              </a:rPr>
              <a:t>text</a:t>
            </a:r>
            <a:r>
              <a:rPr sz="2000" spc="-14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by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repeated</a:t>
            </a:r>
            <a:r>
              <a:rPr sz="20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BB57BE"/>
                </a:solidFill>
                <a:latin typeface="Trebuchet MS"/>
                <a:cs typeface="Trebuchet MS"/>
              </a:rPr>
              <a:t>sampling</a:t>
            </a:r>
            <a:r>
              <a:rPr sz="2000" spc="-95" dirty="0">
                <a:latin typeface="Trebuchet MS"/>
                <a:cs typeface="Trebuchet MS"/>
              </a:rPr>
              <a:t>.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80" dirty="0">
                <a:latin typeface="Trebuchet MS"/>
                <a:cs typeface="Trebuchet MS"/>
              </a:rPr>
              <a:t>Sampled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latin typeface="Trebuchet MS"/>
                <a:cs typeface="Trebuchet MS"/>
              </a:rPr>
              <a:t>output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is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next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step’s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latin typeface="Trebuchet MS"/>
                <a:cs typeface="Trebuchet MS"/>
              </a:rPr>
              <a:t>input.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45993" y="6012070"/>
            <a:ext cx="111125" cy="438784"/>
          </a:xfrm>
          <a:custGeom>
            <a:avLst/>
            <a:gdLst/>
            <a:ahLst/>
            <a:cxnLst/>
            <a:rect l="l" t="t" r="r" b="b"/>
            <a:pathLst>
              <a:path w="111125" h="438785">
                <a:moveTo>
                  <a:pt x="64165" y="54289"/>
                </a:moveTo>
                <a:lnTo>
                  <a:pt x="45110" y="54289"/>
                </a:lnTo>
                <a:lnTo>
                  <a:pt x="51650" y="438269"/>
                </a:lnTo>
                <a:lnTo>
                  <a:pt x="70700" y="437944"/>
                </a:lnTo>
                <a:lnTo>
                  <a:pt x="64165" y="54289"/>
                </a:lnTo>
                <a:close/>
              </a:path>
              <a:path w="111125" h="438785">
                <a:moveTo>
                  <a:pt x="53708" y="0"/>
                </a:moveTo>
                <a:lnTo>
                  <a:pt x="0" y="95777"/>
                </a:lnTo>
                <a:lnTo>
                  <a:pt x="1638" y="101582"/>
                </a:lnTo>
                <a:lnTo>
                  <a:pt x="10820" y="106728"/>
                </a:lnTo>
                <a:lnTo>
                  <a:pt x="16624" y="105093"/>
                </a:lnTo>
                <a:lnTo>
                  <a:pt x="45110" y="54289"/>
                </a:lnTo>
                <a:lnTo>
                  <a:pt x="64165" y="54289"/>
                </a:lnTo>
                <a:lnTo>
                  <a:pt x="64160" y="53966"/>
                </a:lnTo>
                <a:lnTo>
                  <a:pt x="86432" y="53966"/>
                </a:lnTo>
                <a:lnTo>
                  <a:pt x="53708" y="0"/>
                </a:lnTo>
                <a:close/>
              </a:path>
              <a:path w="111125" h="438785">
                <a:moveTo>
                  <a:pt x="86432" y="53966"/>
                </a:moveTo>
                <a:lnTo>
                  <a:pt x="64160" y="53966"/>
                </a:lnTo>
                <a:lnTo>
                  <a:pt x="94361" y="103769"/>
                </a:lnTo>
                <a:lnTo>
                  <a:pt x="100215" y="105204"/>
                </a:lnTo>
                <a:lnTo>
                  <a:pt x="109207" y="99749"/>
                </a:lnTo>
                <a:lnTo>
                  <a:pt x="110642" y="93892"/>
                </a:lnTo>
                <a:lnTo>
                  <a:pt x="86432" y="5396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9617" y="6156943"/>
            <a:ext cx="236000" cy="27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33810" y="5422104"/>
            <a:ext cx="326470" cy="2023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2511" y="5137848"/>
            <a:ext cx="165353" cy="157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2511" y="5345061"/>
            <a:ext cx="165353" cy="157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2511" y="5552287"/>
            <a:ext cx="165353" cy="157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2511" y="5759498"/>
            <a:ext cx="165353" cy="1571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16820" y="5055514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5490" y="3370187"/>
            <a:ext cx="313562" cy="1818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978" y="3649129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9978" y="3881551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9978" y="4113961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29978" y="4346384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4288" y="3555606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557590" y="4806810"/>
            <a:ext cx="327652" cy="198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52216" y="4628528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694" y="54165"/>
                </a:moveTo>
                <a:lnTo>
                  <a:pt x="45643" y="54165"/>
                </a:lnTo>
                <a:lnTo>
                  <a:pt x="47104" y="427024"/>
                </a:lnTo>
                <a:lnTo>
                  <a:pt x="66154" y="426948"/>
                </a:lnTo>
                <a:lnTo>
                  <a:pt x="64694" y="54165"/>
                </a:lnTo>
                <a:close/>
              </a:path>
              <a:path w="111125" h="427354">
                <a:moveTo>
                  <a:pt x="54952" y="0"/>
                </a:moveTo>
                <a:lnTo>
                  <a:pt x="0" y="95059"/>
                </a:lnTo>
                <a:lnTo>
                  <a:pt x="1549" y="100888"/>
                </a:lnTo>
                <a:lnTo>
                  <a:pt x="10655" y="106146"/>
                </a:lnTo>
                <a:lnTo>
                  <a:pt x="16484" y="104597"/>
                </a:lnTo>
                <a:lnTo>
                  <a:pt x="45643" y="54165"/>
                </a:lnTo>
                <a:lnTo>
                  <a:pt x="64694" y="54165"/>
                </a:lnTo>
                <a:lnTo>
                  <a:pt x="86792" y="54089"/>
                </a:lnTo>
                <a:lnTo>
                  <a:pt x="54952" y="0"/>
                </a:lnTo>
                <a:close/>
              </a:path>
              <a:path w="111125" h="427354">
                <a:moveTo>
                  <a:pt x="86792" y="54089"/>
                </a:moveTo>
                <a:lnTo>
                  <a:pt x="64693" y="54089"/>
                </a:lnTo>
                <a:lnTo>
                  <a:pt x="94233" y="104292"/>
                </a:lnTo>
                <a:lnTo>
                  <a:pt x="100075" y="105803"/>
                </a:lnTo>
                <a:lnTo>
                  <a:pt x="109143" y="100456"/>
                </a:lnTo>
                <a:lnTo>
                  <a:pt x="110655" y="94627"/>
                </a:lnTo>
                <a:lnTo>
                  <a:pt x="86792" y="54089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26504" y="4070643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604133" y="0"/>
                </a:moveTo>
                <a:lnTo>
                  <a:pt x="599422" y="1244"/>
                </a:lnTo>
                <a:lnTo>
                  <a:pt x="597301" y="2755"/>
                </a:lnTo>
                <a:lnTo>
                  <a:pt x="593326" y="9575"/>
                </a:lnTo>
                <a:lnTo>
                  <a:pt x="594862" y="15405"/>
                </a:lnTo>
                <a:lnTo>
                  <a:pt x="645167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67" y="63804"/>
                </a:lnTo>
                <a:lnTo>
                  <a:pt x="594862" y="93154"/>
                </a:lnTo>
                <a:lnTo>
                  <a:pt x="593326" y="98983"/>
                </a:lnTo>
                <a:lnTo>
                  <a:pt x="598622" y="108076"/>
                </a:lnTo>
                <a:lnTo>
                  <a:pt x="604464" y="109613"/>
                </a:lnTo>
                <a:lnTo>
                  <a:pt x="699307" y="54279"/>
                </a:lnTo>
                <a:lnTo>
                  <a:pt x="606737" y="279"/>
                </a:lnTo>
                <a:lnTo>
                  <a:pt x="60413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39854" y="3799237"/>
            <a:ext cx="427375" cy="292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57588" y="3007194"/>
            <a:ext cx="111125" cy="548640"/>
          </a:xfrm>
          <a:custGeom>
            <a:avLst/>
            <a:gdLst/>
            <a:ahLst/>
            <a:cxnLst/>
            <a:rect l="l" t="t" r="r" b="b"/>
            <a:pathLst>
              <a:path w="111125" h="548639">
                <a:moveTo>
                  <a:pt x="87127" y="54013"/>
                </a:moveTo>
                <a:lnTo>
                  <a:pt x="46316" y="54013"/>
                </a:lnTo>
                <a:lnTo>
                  <a:pt x="40055" y="548297"/>
                </a:lnTo>
                <a:lnTo>
                  <a:pt x="59105" y="548538"/>
                </a:lnTo>
                <a:lnTo>
                  <a:pt x="65366" y="54254"/>
                </a:lnTo>
                <a:lnTo>
                  <a:pt x="87264" y="54254"/>
                </a:lnTo>
                <a:lnTo>
                  <a:pt x="87127" y="54013"/>
                </a:lnTo>
                <a:close/>
              </a:path>
              <a:path w="111125" h="548639">
                <a:moveTo>
                  <a:pt x="87264" y="54254"/>
                </a:moveTo>
                <a:lnTo>
                  <a:pt x="65366" y="54254"/>
                </a:lnTo>
                <a:lnTo>
                  <a:pt x="94068" y="104927"/>
                </a:lnTo>
                <a:lnTo>
                  <a:pt x="99885" y="106540"/>
                </a:lnTo>
                <a:lnTo>
                  <a:pt x="109042" y="101358"/>
                </a:lnTo>
                <a:lnTo>
                  <a:pt x="110655" y="95542"/>
                </a:lnTo>
                <a:lnTo>
                  <a:pt x="87264" y="54254"/>
                </a:lnTo>
                <a:close/>
              </a:path>
              <a:path w="111125" h="548639">
                <a:moveTo>
                  <a:pt x="56527" y="0"/>
                </a:moveTo>
                <a:lnTo>
                  <a:pt x="0" y="94132"/>
                </a:lnTo>
                <a:lnTo>
                  <a:pt x="1460" y="99987"/>
                </a:lnTo>
                <a:lnTo>
                  <a:pt x="10477" y="105410"/>
                </a:lnTo>
                <a:lnTo>
                  <a:pt x="16332" y="103949"/>
                </a:lnTo>
                <a:lnTo>
                  <a:pt x="46316" y="54013"/>
                </a:lnTo>
                <a:lnTo>
                  <a:pt x="87127" y="54013"/>
                </a:lnTo>
                <a:lnTo>
                  <a:pt x="565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19316" y="3128420"/>
            <a:ext cx="197914" cy="1728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87604" y="2703365"/>
            <a:ext cx="334762" cy="2392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67087" y="5396660"/>
            <a:ext cx="327659" cy="20423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24079" y="5168785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24079" y="5375998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4079" y="558321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24079" y="5790425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18388" y="508643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45949" y="6042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45" y="54136"/>
                </a:moveTo>
                <a:lnTo>
                  <a:pt x="45795" y="54136"/>
                </a:lnTo>
                <a:lnTo>
                  <a:pt x="45795" y="438106"/>
                </a:lnTo>
                <a:lnTo>
                  <a:pt x="64845" y="438106"/>
                </a:lnTo>
                <a:lnTo>
                  <a:pt x="64845" y="54136"/>
                </a:lnTo>
                <a:close/>
              </a:path>
              <a:path w="111125" h="438150">
                <a:moveTo>
                  <a:pt x="55320" y="0"/>
                </a:moveTo>
                <a:lnTo>
                  <a:pt x="0" y="94848"/>
                </a:lnTo>
                <a:lnTo>
                  <a:pt x="1523" y="100680"/>
                </a:lnTo>
                <a:lnTo>
                  <a:pt x="10616" y="105981"/>
                </a:lnTo>
                <a:lnTo>
                  <a:pt x="16446" y="104447"/>
                </a:lnTo>
                <a:lnTo>
                  <a:pt x="45795" y="54136"/>
                </a:lnTo>
                <a:lnTo>
                  <a:pt x="86903" y="54136"/>
                </a:lnTo>
                <a:lnTo>
                  <a:pt x="55320" y="0"/>
                </a:lnTo>
                <a:close/>
              </a:path>
              <a:path w="111125" h="438150">
                <a:moveTo>
                  <a:pt x="86903" y="54136"/>
                </a:moveTo>
                <a:lnTo>
                  <a:pt x="64845" y="54136"/>
                </a:lnTo>
                <a:lnTo>
                  <a:pt x="94195" y="104447"/>
                </a:lnTo>
                <a:lnTo>
                  <a:pt x="100024" y="105981"/>
                </a:lnTo>
                <a:lnTo>
                  <a:pt x="109118" y="100680"/>
                </a:lnTo>
                <a:lnTo>
                  <a:pt x="110654" y="94847"/>
                </a:lnTo>
                <a:lnTo>
                  <a:pt x="86903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725653" y="6156943"/>
            <a:ext cx="236000" cy="27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59158" y="4806810"/>
            <a:ext cx="327652" cy="198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53404" y="465945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6905" y="54127"/>
                </a:moveTo>
                <a:lnTo>
                  <a:pt x="45808" y="54127"/>
                </a:lnTo>
                <a:lnTo>
                  <a:pt x="45808" y="426986"/>
                </a:lnTo>
                <a:lnTo>
                  <a:pt x="64858" y="426986"/>
                </a:lnTo>
                <a:lnTo>
                  <a:pt x="64858" y="54140"/>
                </a:lnTo>
                <a:lnTo>
                  <a:pt x="86913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26582" y="40687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7" y="93154"/>
                </a:lnTo>
                <a:lnTo>
                  <a:pt x="593331" y="98983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79"/>
                </a:lnTo>
                <a:lnTo>
                  <a:pt x="606742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39942" y="3799237"/>
            <a:ext cx="427376" cy="292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05678" y="3374581"/>
            <a:ext cx="322326" cy="1865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31547" y="3680053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31547" y="3912476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31547" y="4144886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31547" y="4377309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25856" y="358654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53404" y="3007195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4">
                <a:moveTo>
                  <a:pt x="64858" y="54140"/>
                </a:moveTo>
                <a:lnTo>
                  <a:pt x="45808" y="54140"/>
                </a:lnTo>
                <a:lnTo>
                  <a:pt x="45808" y="579348"/>
                </a:lnTo>
                <a:lnTo>
                  <a:pt x="64858" y="579348"/>
                </a:lnTo>
                <a:lnTo>
                  <a:pt x="64858" y="54140"/>
                </a:lnTo>
                <a:close/>
              </a:path>
              <a:path w="111125" h="579754">
                <a:moveTo>
                  <a:pt x="55333" y="0"/>
                </a:moveTo>
                <a:lnTo>
                  <a:pt x="0" y="94843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579754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13937" y="3130477"/>
            <a:ext cx="197914" cy="1728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77635" y="2703365"/>
            <a:ext cx="332932" cy="2392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85766" y="5396660"/>
            <a:ext cx="327695" cy="20423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47602" y="5178031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47602" y="5385244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47602" y="5592456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47602" y="5799672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441911" y="5095684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69459" y="6052244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8"/>
                </a:lnTo>
                <a:lnTo>
                  <a:pt x="64858" y="438108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9" y="104447"/>
                </a:lnTo>
                <a:lnTo>
                  <a:pt x="45808" y="54136"/>
                </a:lnTo>
                <a:lnTo>
                  <a:pt x="86909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09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18" y="100680"/>
                </a:lnTo>
                <a:lnTo>
                  <a:pt x="110655" y="94848"/>
                </a:lnTo>
                <a:lnTo>
                  <a:pt x="86909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49163" y="6156943"/>
            <a:ext cx="236000" cy="27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82681" y="4806810"/>
            <a:ext cx="327652" cy="198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31374" y="3350805"/>
            <a:ext cx="322836" cy="2103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449366" y="359578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50104" y="4077983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7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31" y="98983"/>
                </a:lnTo>
                <a:lnTo>
                  <a:pt x="598627" y="108076"/>
                </a:lnTo>
                <a:lnTo>
                  <a:pt x="604456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63452" y="3799237"/>
            <a:ext cx="427376" cy="292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76926" y="4668698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64846" y="54140"/>
                </a:moveTo>
                <a:lnTo>
                  <a:pt x="45796" y="54140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46" y="54140"/>
                </a:lnTo>
                <a:close/>
              </a:path>
              <a:path w="111125" h="427354">
                <a:moveTo>
                  <a:pt x="55321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40"/>
                </a:lnTo>
                <a:lnTo>
                  <a:pt x="86907" y="54140"/>
                </a:lnTo>
                <a:lnTo>
                  <a:pt x="55321" y="0"/>
                </a:lnTo>
                <a:close/>
              </a:path>
              <a:path w="111125" h="427354">
                <a:moveTo>
                  <a:pt x="86907" y="54140"/>
                </a:move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07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55057" y="3689299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55057" y="3921721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55057" y="4154144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555057" y="4386554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76926" y="3007195"/>
            <a:ext cx="111125" cy="588645"/>
          </a:xfrm>
          <a:custGeom>
            <a:avLst/>
            <a:gdLst/>
            <a:ahLst/>
            <a:cxnLst/>
            <a:rect l="l" t="t" r="r" b="b"/>
            <a:pathLst>
              <a:path w="111125" h="588645">
                <a:moveTo>
                  <a:pt x="64846" y="54140"/>
                </a:moveTo>
                <a:lnTo>
                  <a:pt x="45796" y="54140"/>
                </a:lnTo>
                <a:lnTo>
                  <a:pt x="45796" y="588594"/>
                </a:lnTo>
                <a:lnTo>
                  <a:pt x="64846" y="588594"/>
                </a:lnTo>
                <a:lnTo>
                  <a:pt x="64846" y="54140"/>
                </a:lnTo>
                <a:close/>
              </a:path>
              <a:path w="111125" h="588645">
                <a:moveTo>
                  <a:pt x="55321" y="0"/>
                </a:moveTo>
                <a:lnTo>
                  <a:pt x="0" y="94843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46" y="104444"/>
                </a:lnTo>
                <a:lnTo>
                  <a:pt x="45796" y="54140"/>
                </a:lnTo>
                <a:lnTo>
                  <a:pt x="86907" y="54140"/>
                </a:lnTo>
                <a:lnTo>
                  <a:pt x="55321" y="0"/>
                </a:lnTo>
                <a:close/>
              </a:path>
              <a:path w="111125" h="588645">
                <a:moveTo>
                  <a:pt x="86907" y="54140"/>
                </a:moveTo>
                <a:lnTo>
                  <a:pt x="64846" y="54140"/>
                </a:lnTo>
                <a:lnTo>
                  <a:pt x="94195" y="104444"/>
                </a:lnTo>
                <a:lnTo>
                  <a:pt x="100025" y="105981"/>
                </a:lnTo>
                <a:lnTo>
                  <a:pt x="109118" y="100685"/>
                </a:lnTo>
                <a:lnTo>
                  <a:pt x="110655" y="94843"/>
                </a:lnTo>
                <a:lnTo>
                  <a:pt x="86907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47010" y="3138783"/>
            <a:ext cx="197914" cy="1728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17521" y="2703365"/>
            <a:ext cx="333048" cy="2392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17536" y="5396660"/>
            <a:ext cx="327878" cy="20423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90339" y="5168785"/>
            <a:ext cx="165353" cy="1571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490339" y="5375998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90339" y="5583210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90339" y="5790425"/>
            <a:ext cx="165353" cy="15719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84649" y="5086438"/>
            <a:ext cx="365760" cy="956944"/>
          </a:xfrm>
          <a:custGeom>
            <a:avLst/>
            <a:gdLst/>
            <a:ahLst/>
            <a:cxnLst/>
            <a:rect l="l" t="t" r="r" b="b"/>
            <a:pathLst>
              <a:path w="365760" h="956945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895642"/>
                </a:lnTo>
                <a:lnTo>
                  <a:pt x="360969" y="919371"/>
                </a:lnTo>
                <a:lnTo>
                  <a:pt x="347904" y="938749"/>
                </a:lnTo>
                <a:lnTo>
                  <a:pt x="328527" y="951813"/>
                </a:lnTo>
                <a:lnTo>
                  <a:pt x="304798" y="956604"/>
                </a:lnTo>
                <a:lnTo>
                  <a:pt x="60962" y="956604"/>
                </a:lnTo>
                <a:lnTo>
                  <a:pt x="37232" y="951813"/>
                </a:lnTo>
                <a:lnTo>
                  <a:pt x="17855" y="938749"/>
                </a:lnTo>
                <a:lnTo>
                  <a:pt x="4790" y="919371"/>
                </a:lnTo>
                <a:lnTo>
                  <a:pt x="0" y="895642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2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0047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512197" y="6042998"/>
            <a:ext cx="111125" cy="438150"/>
          </a:xfrm>
          <a:custGeom>
            <a:avLst/>
            <a:gdLst/>
            <a:ahLst/>
            <a:cxnLst/>
            <a:rect l="l" t="t" r="r" b="b"/>
            <a:pathLst>
              <a:path w="111125" h="438150">
                <a:moveTo>
                  <a:pt x="64858" y="54136"/>
                </a:moveTo>
                <a:lnTo>
                  <a:pt x="45808" y="54136"/>
                </a:lnTo>
                <a:lnTo>
                  <a:pt x="45808" y="438106"/>
                </a:lnTo>
                <a:lnTo>
                  <a:pt x="64858" y="438106"/>
                </a:lnTo>
                <a:lnTo>
                  <a:pt x="64858" y="54136"/>
                </a:lnTo>
                <a:close/>
              </a:path>
              <a:path w="111125" h="438150">
                <a:moveTo>
                  <a:pt x="55333" y="0"/>
                </a:moveTo>
                <a:lnTo>
                  <a:pt x="0" y="94848"/>
                </a:lnTo>
                <a:lnTo>
                  <a:pt x="1536" y="100680"/>
                </a:lnTo>
                <a:lnTo>
                  <a:pt x="10629" y="105981"/>
                </a:lnTo>
                <a:lnTo>
                  <a:pt x="16458" y="104447"/>
                </a:lnTo>
                <a:lnTo>
                  <a:pt x="45808" y="54136"/>
                </a:lnTo>
                <a:lnTo>
                  <a:pt x="86916" y="54136"/>
                </a:lnTo>
                <a:lnTo>
                  <a:pt x="55333" y="0"/>
                </a:lnTo>
                <a:close/>
              </a:path>
              <a:path w="111125" h="438150">
                <a:moveTo>
                  <a:pt x="86916" y="54136"/>
                </a:moveTo>
                <a:lnTo>
                  <a:pt x="64858" y="54136"/>
                </a:lnTo>
                <a:lnTo>
                  <a:pt x="94208" y="104447"/>
                </a:lnTo>
                <a:lnTo>
                  <a:pt x="100037" y="105981"/>
                </a:lnTo>
                <a:lnTo>
                  <a:pt x="109130" y="100680"/>
                </a:lnTo>
                <a:lnTo>
                  <a:pt x="110666" y="94847"/>
                </a:lnTo>
                <a:lnTo>
                  <a:pt x="86916" y="54136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91913" y="6156943"/>
            <a:ext cx="236000" cy="2781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497807" y="3680053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97807" y="3912476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97807" y="4144886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97807" y="4377309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25419" y="4806810"/>
            <a:ext cx="327652" cy="198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19664" y="4659453"/>
            <a:ext cx="111125" cy="427355"/>
          </a:xfrm>
          <a:custGeom>
            <a:avLst/>
            <a:gdLst/>
            <a:ahLst/>
            <a:cxnLst/>
            <a:rect l="l" t="t" r="r" b="b"/>
            <a:pathLst>
              <a:path w="111125" h="427354">
                <a:moveTo>
                  <a:pt x="86905" y="54127"/>
                </a:moveTo>
                <a:lnTo>
                  <a:pt x="45808" y="54127"/>
                </a:lnTo>
                <a:lnTo>
                  <a:pt x="45796" y="426986"/>
                </a:lnTo>
                <a:lnTo>
                  <a:pt x="64846" y="426986"/>
                </a:lnTo>
                <a:lnTo>
                  <a:pt x="64858" y="54140"/>
                </a:lnTo>
                <a:lnTo>
                  <a:pt x="86913" y="54140"/>
                </a:lnTo>
                <a:close/>
              </a:path>
              <a:path w="111125" h="427354">
                <a:moveTo>
                  <a:pt x="55333" y="0"/>
                </a:moveTo>
                <a:lnTo>
                  <a:pt x="0" y="94843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427354">
                <a:moveTo>
                  <a:pt x="86913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92842" y="4068737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69" h="109854">
                <a:moveTo>
                  <a:pt x="604138" y="0"/>
                </a:moveTo>
                <a:lnTo>
                  <a:pt x="599427" y="1244"/>
                </a:lnTo>
                <a:lnTo>
                  <a:pt x="597306" y="2755"/>
                </a:lnTo>
                <a:lnTo>
                  <a:pt x="593331" y="9575"/>
                </a:lnTo>
                <a:lnTo>
                  <a:pt x="594868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68" y="93154"/>
                </a:lnTo>
                <a:lnTo>
                  <a:pt x="593331" y="98983"/>
                </a:lnTo>
                <a:lnTo>
                  <a:pt x="598627" y="108077"/>
                </a:lnTo>
                <a:lnTo>
                  <a:pt x="604469" y="109613"/>
                </a:lnTo>
                <a:lnTo>
                  <a:pt x="699312" y="54279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06190" y="3799237"/>
            <a:ext cx="427375" cy="292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172948" y="3350805"/>
            <a:ext cx="326175" cy="2103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392104" y="3586543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524731" y="3007195"/>
            <a:ext cx="111125" cy="579755"/>
          </a:xfrm>
          <a:custGeom>
            <a:avLst/>
            <a:gdLst/>
            <a:ahLst/>
            <a:cxnLst/>
            <a:rect l="l" t="t" r="r" b="b"/>
            <a:pathLst>
              <a:path w="111125" h="579754">
                <a:moveTo>
                  <a:pt x="87077" y="54038"/>
                </a:moveTo>
                <a:lnTo>
                  <a:pt x="46228" y="54038"/>
                </a:lnTo>
                <a:lnTo>
                  <a:pt x="40741" y="579247"/>
                </a:lnTo>
                <a:lnTo>
                  <a:pt x="59778" y="579450"/>
                </a:lnTo>
                <a:lnTo>
                  <a:pt x="65265" y="54229"/>
                </a:lnTo>
                <a:lnTo>
                  <a:pt x="87186" y="54229"/>
                </a:lnTo>
                <a:lnTo>
                  <a:pt x="87077" y="54038"/>
                </a:lnTo>
                <a:close/>
              </a:path>
              <a:path w="111125" h="579754">
                <a:moveTo>
                  <a:pt x="87186" y="54229"/>
                </a:moveTo>
                <a:lnTo>
                  <a:pt x="65265" y="54229"/>
                </a:lnTo>
                <a:lnTo>
                  <a:pt x="94094" y="104851"/>
                </a:lnTo>
                <a:lnTo>
                  <a:pt x="99910" y="106438"/>
                </a:lnTo>
                <a:lnTo>
                  <a:pt x="109054" y="101231"/>
                </a:lnTo>
                <a:lnTo>
                  <a:pt x="110642" y="95427"/>
                </a:lnTo>
                <a:lnTo>
                  <a:pt x="87186" y="54229"/>
                </a:lnTo>
                <a:close/>
              </a:path>
              <a:path w="111125" h="579754">
                <a:moveTo>
                  <a:pt x="56311" y="0"/>
                </a:moveTo>
                <a:lnTo>
                  <a:pt x="0" y="94259"/>
                </a:lnTo>
                <a:lnTo>
                  <a:pt x="1473" y="100114"/>
                </a:lnTo>
                <a:lnTo>
                  <a:pt x="10502" y="105511"/>
                </a:lnTo>
                <a:lnTo>
                  <a:pt x="16344" y="104038"/>
                </a:lnTo>
                <a:lnTo>
                  <a:pt x="46228" y="54038"/>
                </a:lnTo>
                <a:lnTo>
                  <a:pt x="87077" y="54038"/>
                </a:lnTo>
                <a:lnTo>
                  <a:pt x="5631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86243" y="3138783"/>
            <a:ext cx="197914" cy="1728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50055" y="2703365"/>
            <a:ext cx="335479" cy="23922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07634" y="3384455"/>
            <a:ext cx="306219" cy="17638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356830" y="3653154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356830" y="3885565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56830" y="4117987"/>
            <a:ext cx="165353" cy="173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56830" y="4350410"/>
            <a:ext cx="165353" cy="1739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251138" y="3559632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3355238" y="6470497"/>
            <a:ext cx="300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14" dirty="0">
                <a:latin typeface="Trebuchet MS"/>
                <a:cs typeface="Trebuchet MS"/>
              </a:rPr>
              <a:t>my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171772" y="6470497"/>
            <a:ext cx="739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10" dirty="0">
                <a:latin typeface="Trebuchet MS"/>
                <a:cs typeface="Trebuchet MS"/>
              </a:rPr>
              <a:t>f</a:t>
            </a:r>
            <a:r>
              <a:rPr i="1" spc="-114" dirty="0">
                <a:latin typeface="Trebuchet MS"/>
                <a:cs typeface="Trebuchet MS"/>
              </a:rPr>
              <a:t>a</a:t>
            </a:r>
            <a:r>
              <a:rPr i="1" spc="-90" dirty="0">
                <a:latin typeface="Trebuchet MS"/>
                <a:cs typeface="Trebuchet MS"/>
              </a:rPr>
              <a:t>v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140" dirty="0">
                <a:latin typeface="Trebuchet MS"/>
                <a:cs typeface="Trebuchet MS"/>
              </a:rPr>
              <a:t>ri</a:t>
            </a:r>
            <a:r>
              <a:rPr i="1" spc="-160" dirty="0">
                <a:latin typeface="Trebuchet MS"/>
                <a:cs typeface="Trebuchet MS"/>
              </a:rPr>
              <a:t>te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299671" y="6470497"/>
            <a:ext cx="665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5" dirty="0">
                <a:latin typeface="Trebuchet MS"/>
                <a:cs typeface="Trebuchet MS"/>
              </a:rPr>
              <a:t>s</a:t>
            </a:r>
            <a:r>
              <a:rPr i="1" spc="-80" dirty="0">
                <a:latin typeface="Trebuchet MS"/>
                <a:cs typeface="Trebuchet MS"/>
              </a:rPr>
              <a:t>e</a:t>
            </a:r>
            <a:r>
              <a:rPr i="1" spc="-35" dirty="0">
                <a:latin typeface="Trebuchet MS"/>
                <a:cs typeface="Trebuchet MS"/>
              </a:rPr>
              <a:t>aso</a:t>
            </a:r>
            <a:r>
              <a:rPr i="1" spc="-60" dirty="0">
                <a:latin typeface="Trebuchet MS"/>
                <a:cs typeface="Trebuchet MS"/>
              </a:rPr>
              <a:t>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634608" y="6470497"/>
            <a:ext cx="167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90" dirty="0">
                <a:latin typeface="Trebuchet MS"/>
                <a:cs typeface="Trebuchet MS"/>
              </a:rPr>
              <a:t>is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896252" y="4083431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8" y="0"/>
                </a:moveTo>
                <a:lnTo>
                  <a:pt x="599414" y="1244"/>
                </a:lnTo>
                <a:lnTo>
                  <a:pt x="597293" y="2768"/>
                </a:lnTo>
                <a:lnTo>
                  <a:pt x="593318" y="9575"/>
                </a:lnTo>
                <a:lnTo>
                  <a:pt x="594855" y="15417"/>
                </a:lnTo>
                <a:lnTo>
                  <a:pt x="645172" y="44767"/>
                </a:lnTo>
                <a:lnTo>
                  <a:pt x="0" y="44767"/>
                </a:lnTo>
                <a:lnTo>
                  <a:pt x="0" y="63817"/>
                </a:lnTo>
                <a:lnTo>
                  <a:pt x="645172" y="63817"/>
                </a:lnTo>
                <a:lnTo>
                  <a:pt x="594855" y="93154"/>
                </a:lnTo>
                <a:lnTo>
                  <a:pt x="593318" y="98996"/>
                </a:lnTo>
                <a:lnTo>
                  <a:pt x="598627" y="108077"/>
                </a:lnTo>
                <a:lnTo>
                  <a:pt x="604456" y="109613"/>
                </a:lnTo>
                <a:lnTo>
                  <a:pt x="699300" y="54292"/>
                </a:lnTo>
                <a:lnTo>
                  <a:pt x="606729" y="279"/>
                </a:lnTo>
                <a:lnTo>
                  <a:pt x="604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09600" y="3813944"/>
            <a:ext cx="427376" cy="292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7862723" y="3902024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440900" y="2108542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796" y="535546"/>
                </a:lnTo>
                <a:lnTo>
                  <a:pt x="64846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3139732" y="1796161"/>
            <a:ext cx="101600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20" dirty="0">
                <a:latin typeface="Trebuchet MS"/>
                <a:cs typeface="Trebuchet MS"/>
              </a:rPr>
              <a:t>favorite</a:t>
            </a:r>
            <a:endParaRPr>
              <a:latin typeface="Trebuchet MS"/>
              <a:cs typeface="Trebuchet MS"/>
            </a:endParaRPr>
          </a:p>
          <a:p>
            <a:pPr marL="410845">
              <a:spcBef>
                <a:spcPts val="1260"/>
              </a:spcBef>
            </a:pPr>
            <a:r>
              <a:rPr sz="1600" spc="-55" dirty="0">
                <a:solidFill>
                  <a:srgbClr val="BB57BE"/>
                </a:solidFill>
                <a:latin typeface="Trebuchet MS"/>
                <a:cs typeface="Trebuchet MS"/>
              </a:rPr>
              <a:t>sam</a:t>
            </a:r>
            <a:r>
              <a:rPr sz="1600" spc="-60" dirty="0">
                <a:solidFill>
                  <a:srgbClr val="BB57BE"/>
                </a:solidFill>
                <a:latin typeface="Trebuchet MS"/>
                <a:cs typeface="Trebuchet MS"/>
              </a:rPr>
              <a:t>p</a:t>
            </a:r>
            <a:r>
              <a:rPr sz="1600" spc="-11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1600" spc="-8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512196" y="2108542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6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16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85"/>
                </a:lnTo>
                <a:lnTo>
                  <a:pt x="110667" y="94856"/>
                </a:lnTo>
                <a:lnTo>
                  <a:pt x="86916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4257801" y="1796161"/>
            <a:ext cx="969644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0" dirty="0">
                <a:latin typeface="Trebuchet MS"/>
                <a:cs typeface="Trebuchet MS"/>
              </a:rPr>
              <a:t>season</a:t>
            </a:r>
            <a:endParaRPr>
              <a:latin typeface="Trebuchet MS"/>
              <a:cs typeface="Trebuchet MS"/>
            </a:endParaRPr>
          </a:p>
          <a:p>
            <a:pPr marL="365125">
              <a:spcBef>
                <a:spcPts val="1260"/>
              </a:spcBef>
            </a:pPr>
            <a:r>
              <a:rPr sz="1600" spc="-55" dirty="0">
                <a:solidFill>
                  <a:srgbClr val="BB57BE"/>
                </a:solidFill>
                <a:latin typeface="Trebuchet MS"/>
                <a:cs typeface="Trebuchet MS"/>
              </a:rPr>
              <a:t>sam</a:t>
            </a:r>
            <a:r>
              <a:rPr sz="1600" spc="-60" dirty="0">
                <a:solidFill>
                  <a:srgbClr val="BB57BE"/>
                </a:solidFill>
                <a:latin typeface="Trebuchet MS"/>
                <a:cs typeface="Trebuchet MS"/>
              </a:rPr>
              <a:t>p</a:t>
            </a:r>
            <a:r>
              <a:rPr sz="1600" spc="-11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1600" spc="-8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564899" y="2108542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5521477" y="1796161"/>
            <a:ext cx="750570" cy="70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90" dirty="0">
                <a:latin typeface="Trebuchet MS"/>
                <a:cs typeface="Trebuchet MS"/>
              </a:rPr>
              <a:t>is</a:t>
            </a:r>
            <a:endParaRPr>
              <a:latin typeface="Trebuchet MS"/>
              <a:cs typeface="Trebuchet MS"/>
            </a:endParaRPr>
          </a:p>
          <a:p>
            <a:pPr marL="145415">
              <a:spcBef>
                <a:spcPts val="1260"/>
              </a:spcBef>
            </a:pPr>
            <a:r>
              <a:rPr sz="1600" spc="-55" dirty="0">
                <a:solidFill>
                  <a:srgbClr val="BB57BE"/>
                </a:solidFill>
                <a:latin typeface="Trebuchet MS"/>
                <a:cs typeface="Trebuchet MS"/>
              </a:rPr>
              <a:t>sam</a:t>
            </a:r>
            <a:r>
              <a:rPr sz="1600" spc="-60" dirty="0">
                <a:solidFill>
                  <a:srgbClr val="BB57BE"/>
                </a:solidFill>
                <a:latin typeface="Trebuchet MS"/>
                <a:cs typeface="Trebuchet MS"/>
              </a:rPr>
              <a:t>p</a:t>
            </a:r>
            <a:r>
              <a:rPr sz="1600" spc="-11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1600" spc="-8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632982" y="2108542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6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16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85"/>
                </a:lnTo>
                <a:lnTo>
                  <a:pt x="110667" y="94856"/>
                </a:lnTo>
                <a:lnTo>
                  <a:pt x="86916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6402820" y="1812087"/>
            <a:ext cx="941069" cy="687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5" dirty="0">
                <a:latin typeface="Trebuchet MS"/>
                <a:cs typeface="Trebuchet MS"/>
              </a:rPr>
              <a:t>spring</a:t>
            </a:r>
            <a:endParaRPr>
              <a:latin typeface="Trebuchet MS"/>
              <a:cs typeface="Trebuchet MS"/>
            </a:endParaRPr>
          </a:p>
          <a:p>
            <a:pPr marL="336550">
              <a:spcBef>
                <a:spcPts val="1135"/>
              </a:spcBef>
            </a:pPr>
            <a:r>
              <a:rPr sz="1600" spc="-55" dirty="0">
                <a:solidFill>
                  <a:srgbClr val="BB57BE"/>
                </a:solidFill>
                <a:latin typeface="Trebuchet MS"/>
                <a:cs typeface="Trebuchet MS"/>
              </a:rPr>
              <a:t>sam</a:t>
            </a:r>
            <a:r>
              <a:rPr sz="1600" spc="-60" dirty="0">
                <a:solidFill>
                  <a:srgbClr val="BB57BE"/>
                </a:solidFill>
                <a:latin typeface="Trebuchet MS"/>
                <a:cs typeface="Trebuchet MS"/>
              </a:rPr>
              <a:t>p</a:t>
            </a:r>
            <a:r>
              <a:rPr sz="1600" spc="-110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z="1600" spc="-8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511440" y="6455430"/>
            <a:ext cx="59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90" dirty="0">
                <a:latin typeface="Trebuchet MS"/>
                <a:cs typeface="Trebuchet MS"/>
              </a:rPr>
              <a:t>sp</a:t>
            </a:r>
            <a:r>
              <a:rPr i="1" spc="-85" dirty="0">
                <a:latin typeface="Trebuchet MS"/>
                <a:cs typeface="Trebuchet MS"/>
              </a:rPr>
              <a:t>r</a:t>
            </a:r>
            <a:r>
              <a:rPr i="1" spc="-65" dirty="0">
                <a:latin typeface="Trebuchet MS"/>
                <a:cs typeface="Trebuchet MS"/>
              </a:rPr>
              <a:t>ing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60821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029564"/>
            <a:ext cx="8152765" cy="171068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Trebuchet MS"/>
                <a:cs typeface="Trebuchet MS"/>
              </a:rPr>
              <a:t>Let’s </a:t>
            </a:r>
            <a:r>
              <a:rPr sz="2400" spc="-95" dirty="0">
                <a:latin typeface="Trebuchet MS"/>
                <a:cs typeface="Trebuchet MS"/>
              </a:rPr>
              <a:t>have </a:t>
            </a:r>
            <a:r>
              <a:rPr sz="2400" spc="-65" dirty="0">
                <a:latin typeface="Trebuchet MS"/>
                <a:cs typeface="Trebuchet MS"/>
              </a:rPr>
              <a:t>some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fun!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train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RNN-LM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any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kind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text,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then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generate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text 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style.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4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Trebuchet MS"/>
                <a:cs typeface="Trebuchet MS"/>
              </a:rPr>
              <a:t>RNN-LM </a:t>
            </a:r>
            <a:r>
              <a:rPr sz="2400" spc="-105" dirty="0">
                <a:latin typeface="Trebuchet MS"/>
                <a:cs typeface="Trebuchet MS"/>
              </a:rPr>
              <a:t>trained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555" dirty="0"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BB57BE"/>
                </a:solidFill>
                <a:latin typeface="Trebuchet MS"/>
                <a:cs typeface="Trebuchet MS"/>
              </a:rPr>
              <a:t>Obama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speeches</a:t>
            </a:r>
            <a:r>
              <a:rPr sz="2400" spc="-11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5652" y="6146462"/>
            <a:ext cx="653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r>
              <a:rPr sz="1200" b="1" spc="-50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  <a:hlinkClick r:id="rId2"/>
              </a:rPr>
              <a:t>https://medium.com/@samim/obama-rnn-machine-generated-political-speeches-c8abd18a2ea0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6646" y="3775252"/>
            <a:ext cx="7285569" cy="12428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7204" y="4721047"/>
            <a:ext cx="5102860" cy="457200"/>
          </a:xfrm>
          <a:custGeom>
            <a:avLst/>
            <a:gdLst/>
            <a:ahLst/>
            <a:cxnLst/>
            <a:rect l="l" t="t" r="r" b="b"/>
            <a:pathLst>
              <a:path w="5102859" h="457200">
                <a:moveTo>
                  <a:pt x="0" y="457200"/>
                </a:moveTo>
                <a:lnTo>
                  <a:pt x="5102352" y="457200"/>
                </a:lnTo>
                <a:lnTo>
                  <a:pt x="5102352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63511" y="2055242"/>
            <a:ext cx="3016199" cy="13403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5E0E046-A5C3-44E2-A84D-4EDBE309EF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470" y="250191"/>
            <a:ext cx="1051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730" dirty="0"/>
              <a:t> </a:t>
            </a:r>
            <a:r>
              <a:rPr spc="-45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884898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029564"/>
            <a:ext cx="8152765" cy="171068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Trebuchet MS"/>
                <a:cs typeface="Trebuchet MS"/>
              </a:rPr>
              <a:t>Let’s </a:t>
            </a:r>
            <a:r>
              <a:rPr sz="2400" spc="-95" dirty="0">
                <a:latin typeface="Trebuchet MS"/>
                <a:cs typeface="Trebuchet MS"/>
              </a:rPr>
              <a:t>have </a:t>
            </a:r>
            <a:r>
              <a:rPr sz="2400" spc="-65" dirty="0">
                <a:latin typeface="Trebuchet MS"/>
                <a:cs typeface="Trebuchet MS"/>
              </a:rPr>
              <a:t>some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fun!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train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RNN-LM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any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kind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text,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then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generate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text 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style.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4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Trebuchet MS"/>
                <a:cs typeface="Trebuchet MS"/>
              </a:rPr>
              <a:t>RNN-LM </a:t>
            </a:r>
            <a:r>
              <a:rPr sz="2400" spc="-105" dirty="0">
                <a:latin typeface="Trebuchet MS"/>
                <a:cs typeface="Trebuchet MS"/>
              </a:rPr>
              <a:t>trained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520" dirty="0">
                <a:latin typeface="Trebuchet MS"/>
                <a:cs typeface="Trebuchet MS"/>
              </a:rPr>
              <a:t> </a:t>
            </a:r>
            <a:r>
              <a:rPr sz="2400" i="1" spc="-114" dirty="0">
                <a:solidFill>
                  <a:srgbClr val="BB57BE"/>
                </a:solidFill>
                <a:latin typeface="Trebuchet MS"/>
                <a:cs typeface="Trebuchet MS"/>
              </a:rPr>
              <a:t>Harry </a:t>
            </a:r>
            <a:r>
              <a:rPr sz="2400" i="1" spc="-160" dirty="0">
                <a:solidFill>
                  <a:srgbClr val="BB57BE"/>
                </a:solidFill>
                <a:latin typeface="Trebuchet MS"/>
                <a:cs typeface="Trebuchet MS"/>
              </a:rPr>
              <a:t>Potter</a:t>
            </a:r>
            <a:r>
              <a:rPr sz="2400" spc="-16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62896" y="6146462"/>
            <a:ext cx="6483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r>
              <a:rPr sz="1200" b="1" spc="-70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https://medium.com/deep-writing/harry-potter-written-by-artificial-intelligence-8a9431803da6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29746" y="3558505"/>
            <a:ext cx="7112475" cy="2181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84834" y="1998917"/>
            <a:ext cx="2785732" cy="1318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340CD0C-BF99-4269-BEFF-5C3D31867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470" y="250191"/>
            <a:ext cx="1051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730" dirty="0"/>
              <a:t> </a:t>
            </a:r>
            <a:r>
              <a:rPr spc="-45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22417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029564"/>
            <a:ext cx="8152765" cy="171068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Trebuchet MS"/>
                <a:cs typeface="Trebuchet MS"/>
              </a:rPr>
              <a:t>Let’s </a:t>
            </a:r>
            <a:r>
              <a:rPr sz="2400" spc="-95" dirty="0">
                <a:latin typeface="Trebuchet MS"/>
                <a:cs typeface="Trebuchet MS"/>
              </a:rPr>
              <a:t>have </a:t>
            </a:r>
            <a:r>
              <a:rPr sz="2400" spc="-65" dirty="0">
                <a:latin typeface="Trebuchet MS"/>
                <a:cs typeface="Trebuchet MS"/>
              </a:rPr>
              <a:t>some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fun!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train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RNN-LM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any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kind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text,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then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generate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text 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style.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4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Trebuchet MS"/>
                <a:cs typeface="Trebuchet MS"/>
              </a:rPr>
              <a:t>RNN-LM </a:t>
            </a:r>
            <a:r>
              <a:rPr sz="2400" spc="-105" dirty="0">
                <a:latin typeface="Trebuchet MS"/>
                <a:cs typeface="Trebuchet MS"/>
              </a:rPr>
              <a:t>trained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484" dirty="0">
                <a:latin typeface="Trebuchet MS"/>
                <a:cs typeface="Trebuchet MS"/>
              </a:rPr>
              <a:t> </a:t>
            </a:r>
            <a:r>
              <a:rPr sz="2400" i="1" spc="-150" dirty="0">
                <a:solidFill>
                  <a:srgbClr val="BB57BE"/>
                </a:solidFill>
                <a:latin typeface="Trebuchet MS"/>
                <a:cs typeface="Trebuchet MS"/>
              </a:rPr>
              <a:t>Seinfeld </a:t>
            </a:r>
            <a:r>
              <a:rPr sz="2400" spc="-120" dirty="0">
                <a:solidFill>
                  <a:srgbClr val="BB57BE"/>
                </a:solidFill>
                <a:latin typeface="Trebuchet MS"/>
                <a:cs typeface="Trebuchet MS"/>
              </a:rPr>
              <a:t>scripts</a:t>
            </a:r>
            <a:r>
              <a:rPr sz="2400" spc="-12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31767" y="6146462"/>
            <a:ext cx="66154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r>
              <a:rPr sz="1200" b="1" spc="25" dirty="0">
                <a:latin typeface="Trebuchet MS"/>
                <a:cs typeface="Trebuchet MS"/>
              </a:rPr>
              <a:t> </a:t>
            </a:r>
            <a:r>
              <a:rPr sz="1200" spc="-65" dirty="0">
                <a:latin typeface="Trebuchet MS"/>
                <a:cs typeface="Trebuchet MS"/>
              </a:rPr>
              <a:t>https://</a:t>
            </a:r>
            <a:r>
              <a:rPr sz="1200" spc="-65" dirty="0">
                <a:latin typeface="Trebuchet MS"/>
                <a:cs typeface="Trebuchet MS"/>
                <a:hlinkClick r:id="rId2"/>
              </a:rPr>
              <a:t>www.avclub.com/a-bunch-of-comedy-writers-teamed-up-with-a-computer-to-1818633242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88643" y="3415801"/>
            <a:ext cx="6277817" cy="2348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01510" y="1997530"/>
            <a:ext cx="2560967" cy="1236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C129392E-81C9-4ED5-9D55-EA0486D371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470" y="250191"/>
            <a:ext cx="1051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730" dirty="0"/>
              <a:t> </a:t>
            </a:r>
            <a:r>
              <a:rPr spc="-45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65905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7540" y="1108265"/>
            <a:ext cx="778002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300" b="1" spc="-130" dirty="0">
                <a:solidFill>
                  <a:srgbClr val="BB57BE"/>
                </a:solidFill>
                <a:latin typeface="Trebuchet MS"/>
                <a:cs typeface="Trebuchet MS"/>
              </a:rPr>
              <a:t>Language</a:t>
            </a:r>
            <a:r>
              <a:rPr sz="2300" b="1" spc="-1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300" b="1" spc="-60" dirty="0">
                <a:solidFill>
                  <a:srgbClr val="BB57BE"/>
                </a:solidFill>
                <a:latin typeface="Trebuchet MS"/>
                <a:cs typeface="Trebuchet MS"/>
              </a:rPr>
              <a:t>Modeling</a:t>
            </a:r>
            <a:r>
              <a:rPr sz="2300" b="1" spc="-17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is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the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task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of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105" dirty="0">
                <a:latin typeface="Trebuchet MS"/>
                <a:cs typeface="Trebuchet MS"/>
              </a:rPr>
              <a:t>predicting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95" dirty="0">
                <a:latin typeface="Trebuchet MS"/>
                <a:cs typeface="Trebuchet MS"/>
              </a:rPr>
              <a:t>what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65" dirty="0">
                <a:latin typeface="Trebuchet MS"/>
                <a:cs typeface="Trebuchet MS"/>
              </a:rPr>
              <a:t>word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comes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0441" y="1455445"/>
            <a:ext cx="6254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300" spc="-145" dirty="0">
                <a:latin typeface="Trebuchet MS"/>
                <a:cs typeface="Trebuchet MS"/>
              </a:rPr>
              <a:t>next.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07540" y="3351975"/>
            <a:ext cx="6750050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45"/>
              </a:lnSpc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300" spc="25" dirty="0">
                <a:latin typeface="Trebuchet MS"/>
                <a:cs typeface="Trebuchet MS"/>
              </a:rPr>
              <a:t>More</a:t>
            </a:r>
            <a:r>
              <a:rPr sz="2300" spc="-509" dirty="0">
                <a:latin typeface="Trebuchet MS"/>
                <a:cs typeface="Trebuchet MS"/>
              </a:rPr>
              <a:t> </a:t>
            </a:r>
            <a:r>
              <a:rPr sz="2300" spc="-125" dirty="0">
                <a:latin typeface="Trebuchet MS"/>
                <a:cs typeface="Trebuchet MS"/>
              </a:rPr>
              <a:t>formally: </a:t>
            </a:r>
            <a:r>
              <a:rPr sz="2300" spc="-90" dirty="0">
                <a:latin typeface="Trebuchet MS"/>
                <a:cs typeface="Trebuchet MS"/>
              </a:rPr>
              <a:t>given </a:t>
            </a:r>
            <a:r>
              <a:rPr sz="2300" spc="-110" dirty="0">
                <a:latin typeface="Trebuchet MS"/>
                <a:cs typeface="Trebuchet MS"/>
              </a:rPr>
              <a:t>a </a:t>
            </a:r>
            <a:r>
              <a:rPr sz="2300" spc="-90" dirty="0">
                <a:latin typeface="Trebuchet MS"/>
                <a:cs typeface="Trebuchet MS"/>
              </a:rPr>
              <a:t>sequence of </a:t>
            </a:r>
            <a:r>
              <a:rPr sz="2300" spc="-60" dirty="0">
                <a:latin typeface="Trebuchet MS"/>
                <a:cs typeface="Trebuchet MS"/>
              </a:rPr>
              <a:t>words</a:t>
            </a:r>
            <a:endParaRPr sz="2300">
              <a:latin typeface="Trebuchet MS"/>
              <a:cs typeface="Trebuchet MS"/>
            </a:endParaRPr>
          </a:p>
          <a:p>
            <a:pPr marL="355600">
              <a:lnSpc>
                <a:spcPts val="2745"/>
              </a:lnSpc>
            </a:pPr>
            <a:r>
              <a:rPr sz="2300" spc="-95" dirty="0">
                <a:latin typeface="Trebuchet MS"/>
                <a:cs typeface="Trebuchet MS"/>
              </a:rPr>
              <a:t>compute </a:t>
            </a:r>
            <a:r>
              <a:rPr sz="2300" spc="-100" dirty="0">
                <a:latin typeface="Trebuchet MS"/>
                <a:cs typeface="Trebuchet MS"/>
              </a:rPr>
              <a:t>the </a:t>
            </a:r>
            <a:r>
              <a:rPr sz="2300" spc="-105" dirty="0">
                <a:latin typeface="Trebuchet MS"/>
                <a:cs typeface="Trebuchet MS"/>
              </a:rPr>
              <a:t>probability </a:t>
            </a:r>
            <a:r>
              <a:rPr sz="2300" spc="-95" dirty="0">
                <a:latin typeface="Trebuchet MS"/>
                <a:cs typeface="Trebuchet MS"/>
              </a:rPr>
              <a:t>distribution </a:t>
            </a:r>
            <a:r>
              <a:rPr sz="2300" spc="-90" dirty="0">
                <a:latin typeface="Trebuchet MS"/>
                <a:cs typeface="Trebuchet MS"/>
              </a:rPr>
              <a:t>of</a:t>
            </a:r>
            <a:r>
              <a:rPr sz="2300" spc="-525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the </a:t>
            </a:r>
            <a:r>
              <a:rPr sz="2300" spc="-114" dirty="0">
                <a:latin typeface="Trebuchet MS"/>
                <a:cs typeface="Trebuchet MS"/>
              </a:rPr>
              <a:t>next </a:t>
            </a:r>
            <a:r>
              <a:rPr sz="2300" spc="-65" dirty="0">
                <a:latin typeface="Trebuchet MS"/>
                <a:cs typeface="Trebuchet MS"/>
              </a:rPr>
              <a:t>word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55351" y="3351975"/>
            <a:ext cx="146050" cy="72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5"/>
              </a:lnSpc>
              <a:spcBef>
                <a:spcPts val="100"/>
              </a:spcBef>
            </a:pPr>
            <a:r>
              <a:rPr sz="2300" spc="-275" dirty="0">
                <a:latin typeface="Trebuchet MS"/>
                <a:cs typeface="Trebuchet MS"/>
              </a:rPr>
              <a:t>,</a:t>
            </a:r>
            <a:endParaRPr sz="2300">
              <a:latin typeface="Trebuchet MS"/>
              <a:cs typeface="Trebuchet MS"/>
            </a:endParaRPr>
          </a:p>
          <a:p>
            <a:pPr marL="54610">
              <a:lnSpc>
                <a:spcPts val="2745"/>
              </a:lnSpc>
            </a:pPr>
            <a:r>
              <a:rPr sz="2300" spc="-229" dirty="0">
                <a:latin typeface="Trebuchet MS"/>
                <a:cs typeface="Trebuchet MS"/>
              </a:rPr>
              <a:t>: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40" y="5104600"/>
            <a:ext cx="649859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spcBef>
                <a:spcPts val="100"/>
              </a:spcBef>
              <a:tabLst>
                <a:tab pos="1713230" algn="l"/>
              </a:tabLst>
            </a:pPr>
            <a:r>
              <a:rPr sz="2300" spc="-85" dirty="0">
                <a:latin typeface="Trebuchet MS"/>
                <a:cs typeface="Trebuchet MS"/>
              </a:rPr>
              <a:t>where	is </a:t>
            </a:r>
            <a:r>
              <a:rPr sz="2300" spc="-110" dirty="0">
                <a:latin typeface="Trebuchet MS"/>
                <a:cs typeface="Trebuchet MS"/>
              </a:rPr>
              <a:t>a </a:t>
            </a:r>
            <a:r>
              <a:rPr sz="2300" spc="-65" dirty="0">
                <a:latin typeface="Trebuchet MS"/>
                <a:cs typeface="Trebuchet MS"/>
              </a:rPr>
              <a:t>word </a:t>
            </a:r>
            <a:r>
              <a:rPr sz="2300" spc="-95" dirty="0">
                <a:latin typeface="Trebuchet MS"/>
                <a:cs typeface="Trebuchet MS"/>
              </a:rPr>
              <a:t>in </a:t>
            </a:r>
            <a:r>
              <a:rPr sz="2300" spc="-100" dirty="0">
                <a:latin typeface="Trebuchet MS"/>
                <a:cs typeface="Trebuchet MS"/>
              </a:rPr>
              <a:t>the</a:t>
            </a:r>
            <a:r>
              <a:rPr sz="2300" spc="-490" dirty="0">
                <a:latin typeface="Trebuchet MS"/>
                <a:cs typeface="Trebuchet MS"/>
              </a:rPr>
              <a:t> </a:t>
            </a:r>
            <a:r>
              <a:rPr sz="2300" spc="-100" dirty="0">
                <a:latin typeface="Trebuchet MS"/>
                <a:cs typeface="Trebuchet MS"/>
              </a:rPr>
              <a:t>vocabulary</a:t>
            </a:r>
            <a:endParaRPr sz="2300">
              <a:latin typeface="Trebuchet MS"/>
              <a:cs typeface="Trebuchet MS"/>
            </a:endParaRPr>
          </a:p>
          <a:p>
            <a:pPr>
              <a:spcBef>
                <a:spcPts val="25"/>
              </a:spcBef>
            </a:pPr>
            <a:endParaRPr sz="2850">
              <a:latin typeface="Times New Roman"/>
              <a:cs typeface="Times New Roman"/>
            </a:endParaRPr>
          </a:p>
          <a:p>
            <a:pPr marL="355600" indent="-342900"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300" spc="-30" dirty="0">
                <a:latin typeface="Trebuchet MS"/>
                <a:cs typeface="Trebuchet MS"/>
              </a:rPr>
              <a:t>A</a:t>
            </a:r>
            <a:r>
              <a:rPr sz="2300" spc="-180" dirty="0">
                <a:latin typeface="Trebuchet MS"/>
                <a:cs typeface="Trebuchet MS"/>
              </a:rPr>
              <a:t> </a:t>
            </a:r>
            <a:r>
              <a:rPr sz="2300" spc="-80" dirty="0">
                <a:latin typeface="Trebuchet MS"/>
                <a:cs typeface="Trebuchet MS"/>
              </a:rPr>
              <a:t>system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114" dirty="0">
                <a:latin typeface="Trebuchet MS"/>
                <a:cs typeface="Trebuchet MS"/>
              </a:rPr>
              <a:t>that</a:t>
            </a:r>
            <a:r>
              <a:rPr sz="2300" spc="-165" dirty="0">
                <a:latin typeface="Trebuchet MS"/>
                <a:cs typeface="Trebuchet MS"/>
              </a:rPr>
              <a:t> </a:t>
            </a:r>
            <a:r>
              <a:rPr sz="2300" spc="-60" dirty="0">
                <a:latin typeface="Trebuchet MS"/>
                <a:cs typeface="Trebuchet MS"/>
              </a:rPr>
              <a:t>does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90" dirty="0">
                <a:latin typeface="Trebuchet MS"/>
                <a:cs typeface="Trebuchet MS"/>
              </a:rPr>
              <a:t>this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spc="-85" dirty="0">
                <a:latin typeface="Trebuchet MS"/>
                <a:cs typeface="Trebuchet MS"/>
              </a:rPr>
              <a:t>is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30" dirty="0">
                <a:latin typeface="Trebuchet MS"/>
                <a:cs typeface="Trebuchet MS"/>
              </a:rPr>
              <a:t>called</a:t>
            </a:r>
            <a:r>
              <a:rPr sz="2300" spc="-170" dirty="0">
                <a:latin typeface="Trebuchet MS"/>
                <a:cs typeface="Trebuchet MS"/>
              </a:rPr>
              <a:t> </a:t>
            </a:r>
            <a:r>
              <a:rPr sz="2300" spc="-110" dirty="0">
                <a:latin typeface="Trebuchet MS"/>
                <a:cs typeface="Trebuchet MS"/>
              </a:rPr>
              <a:t>a</a:t>
            </a:r>
            <a:r>
              <a:rPr sz="2300" spc="-175" dirty="0">
                <a:latin typeface="Trebuchet MS"/>
                <a:cs typeface="Trebuchet MS"/>
              </a:rPr>
              <a:t> </a:t>
            </a:r>
            <a:r>
              <a:rPr sz="2300" b="1" spc="-130" dirty="0">
                <a:solidFill>
                  <a:srgbClr val="BB57BE"/>
                </a:solidFill>
                <a:latin typeface="Trebuchet MS"/>
                <a:cs typeface="Trebuchet MS"/>
              </a:rPr>
              <a:t>Language</a:t>
            </a:r>
            <a:r>
              <a:rPr sz="2300" b="1" spc="-1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300" b="1" spc="-70" dirty="0">
                <a:solidFill>
                  <a:srgbClr val="BB57BE"/>
                </a:solidFill>
                <a:latin typeface="Trebuchet MS"/>
                <a:cs typeface="Trebuchet MS"/>
              </a:rPr>
              <a:t>Model</a:t>
            </a:r>
            <a:r>
              <a:rPr sz="2300" spc="-70" dirty="0">
                <a:latin typeface="Trebuchet MS"/>
                <a:cs typeface="Trebuchet MS"/>
              </a:rPr>
              <a:t>.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55623" y="206668"/>
            <a:ext cx="548385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5" dirty="0"/>
              <a:t>Language</a:t>
            </a:r>
            <a:r>
              <a:rPr spc="-300" dirty="0"/>
              <a:t> </a:t>
            </a:r>
            <a:r>
              <a:rPr spc="-85" dirty="0"/>
              <a:t>Modeling</a:t>
            </a:r>
          </a:p>
        </p:txBody>
      </p:sp>
      <p:sp>
        <p:nvSpPr>
          <p:cNvPr id="8" name="object 8"/>
          <p:cNvSpPr/>
          <p:nvPr/>
        </p:nvSpPr>
        <p:spPr>
          <a:xfrm>
            <a:off x="3874341" y="4355919"/>
            <a:ext cx="4458557" cy="419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28659" y="2427364"/>
            <a:ext cx="868044" cy="497205"/>
          </a:xfrm>
          <a:custGeom>
            <a:avLst/>
            <a:gdLst/>
            <a:ahLst/>
            <a:cxnLst/>
            <a:rect l="l" t="t" r="r" b="b"/>
            <a:pathLst>
              <a:path w="868045" h="497205">
                <a:moveTo>
                  <a:pt x="433819" y="0"/>
                </a:moveTo>
                <a:lnTo>
                  <a:pt x="374951" y="2269"/>
                </a:lnTo>
                <a:lnTo>
                  <a:pt x="318490" y="8880"/>
                </a:lnTo>
                <a:lnTo>
                  <a:pt x="264954" y="19536"/>
                </a:lnTo>
                <a:lnTo>
                  <a:pt x="214859" y="33940"/>
                </a:lnTo>
                <a:lnTo>
                  <a:pt x="168722" y="51798"/>
                </a:lnTo>
                <a:lnTo>
                  <a:pt x="127060" y="72812"/>
                </a:lnTo>
                <a:lnTo>
                  <a:pt x="90389" y="96686"/>
                </a:lnTo>
                <a:lnTo>
                  <a:pt x="59227" y="123124"/>
                </a:lnTo>
                <a:lnTo>
                  <a:pt x="34090" y="151829"/>
                </a:lnTo>
                <a:lnTo>
                  <a:pt x="3960" y="214858"/>
                </a:lnTo>
                <a:lnTo>
                  <a:pt x="0" y="248589"/>
                </a:lnTo>
                <a:lnTo>
                  <a:pt x="3960" y="282320"/>
                </a:lnTo>
                <a:lnTo>
                  <a:pt x="34090" y="345347"/>
                </a:lnTo>
                <a:lnTo>
                  <a:pt x="59227" y="374052"/>
                </a:lnTo>
                <a:lnTo>
                  <a:pt x="90389" y="400488"/>
                </a:lnTo>
                <a:lnTo>
                  <a:pt x="127060" y="424360"/>
                </a:lnTo>
                <a:lnTo>
                  <a:pt x="168722" y="445373"/>
                </a:lnTo>
                <a:lnTo>
                  <a:pt x="214859" y="463229"/>
                </a:lnTo>
                <a:lnTo>
                  <a:pt x="264954" y="477632"/>
                </a:lnTo>
                <a:lnTo>
                  <a:pt x="318490" y="488287"/>
                </a:lnTo>
                <a:lnTo>
                  <a:pt x="374951" y="494897"/>
                </a:lnTo>
                <a:lnTo>
                  <a:pt x="433819" y="497166"/>
                </a:lnTo>
                <a:lnTo>
                  <a:pt x="492684" y="494897"/>
                </a:lnTo>
                <a:lnTo>
                  <a:pt x="549143" y="488287"/>
                </a:lnTo>
                <a:lnTo>
                  <a:pt x="602678" y="477632"/>
                </a:lnTo>
                <a:lnTo>
                  <a:pt x="652773" y="463229"/>
                </a:lnTo>
                <a:lnTo>
                  <a:pt x="698910" y="445373"/>
                </a:lnTo>
                <a:lnTo>
                  <a:pt x="740573" y="424360"/>
                </a:lnTo>
                <a:lnTo>
                  <a:pt x="777244" y="400488"/>
                </a:lnTo>
                <a:lnTo>
                  <a:pt x="808408" y="374052"/>
                </a:lnTo>
                <a:lnTo>
                  <a:pt x="833546" y="345347"/>
                </a:lnTo>
                <a:lnTo>
                  <a:pt x="863678" y="282320"/>
                </a:lnTo>
                <a:lnTo>
                  <a:pt x="867638" y="248589"/>
                </a:lnTo>
                <a:lnTo>
                  <a:pt x="863678" y="214858"/>
                </a:lnTo>
                <a:lnTo>
                  <a:pt x="833546" y="151829"/>
                </a:lnTo>
                <a:lnTo>
                  <a:pt x="808408" y="123124"/>
                </a:lnTo>
                <a:lnTo>
                  <a:pt x="777244" y="96686"/>
                </a:lnTo>
                <a:lnTo>
                  <a:pt x="740573" y="72812"/>
                </a:lnTo>
                <a:lnTo>
                  <a:pt x="698910" y="51798"/>
                </a:lnTo>
                <a:lnTo>
                  <a:pt x="652773" y="33940"/>
                </a:lnTo>
                <a:lnTo>
                  <a:pt x="602678" y="19536"/>
                </a:lnTo>
                <a:lnTo>
                  <a:pt x="549143" y="8880"/>
                </a:lnTo>
                <a:lnTo>
                  <a:pt x="492684" y="2269"/>
                </a:lnTo>
                <a:lnTo>
                  <a:pt x="433819" y="0"/>
                </a:lnTo>
                <a:close/>
              </a:path>
            </a:pathLst>
          </a:custGeom>
          <a:solidFill>
            <a:srgbClr val="BD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42605" y="2491474"/>
            <a:ext cx="786130" cy="208279"/>
          </a:xfrm>
          <a:custGeom>
            <a:avLst/>
            <a:gdLst/>
            <a:ahLst/>
            <a:cxnLst/>
            <a:rect l="l" t="t" r="r" b="b"/>
            <a:pathLst>
              <a:path w="786129" h="208280">
                <a:moveTo>
                  <a:pt x="6083" y="0"/>
                </a:moveTo>
                <a:lnTo>
                  <a:pt x="0" y="27927"/>
                </a:lnTo>
                <a:lnTo>
                  <a:pt x="699249" y="180200"/>
                </a:lnTo>
                <a:lnTo>
                  <a:pt x="693178" y="208114"/>
                </a:lnTo>
                <a:lnTo>
                  <a:pt x="786053" y="184480"/>
                </a:lnTo>
                <a:lnTo>
                  <a:pt x="746070" y="152273"/>
                </a:lnTo>
                <a:lnTo>
                  <a:pt x="705332" y="152273"/>
                </a:lnTo>
                <a:lnTo>
                  <a:pt x="6083" y="0"/>
                </a:lnTo>
                <a:close/>
              </a:path>
              <a:path w="786129" h="208280">
                <a:moveTo>
                  <a:pt x="711415" y="124358"/>
                </a:moveTo>
                <a:lnTo>
                  <a:pt x="705332" y="152273"/>
                </a:lnTo>
                <a:lnTo>
                  <a:pt x="746070" y="152273"/>
                </a:lnTo>
                <a:lnTo>
                  <a:pt x="711415" y="124358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72820" y="2815005"/>
            <a:ext cx="845185" cy="464820"/>
          </a:xfrm>
          <a:custGeom>
            <a:avLst/>
            <a:gdLst/>
            <a:ahLst/>
            <a:cxnLst/>
            <a:rect l="l" t="t" r="r" b="b"/>
            <a:pathLst>
              <a:path w="845184" h="464820">
                <a:moveTo>
                  <a:pt x="422567" y="0"/>
                </a:moveTo>
                <a:lnTo>
                  <a:pt x="360123" y="2519"/>
                </a:lnTo>
                <a:lnTo>
                  <a:pt x="300524" y="9837"/>
                </a:lnTo>
                <a:lnTo>
                  <a:pt x="244424" y="21595"/>
                </a:lnTo>
                <a:lnTo>
                  <a:pt x="192475" y="37433"/>
                </a:lnTo>
                <a:lnTo>
                  <a:pt x="145332" y="56992"/>
                </a:lnTo>
                <a:lnTo>
                  <a:pt x="103649" y="79912"/>
                </a:lnTo>
                <a:lnTo>
                  <a:pt x="68078" y="105834"/>
                </a:lnTo>
                <a:lnTo>
                  <a:pt x="39274" y="134400"/>
                </a:lnTo>
                <a:lnTo>
                  <a:pt x="4581" y="198021"/>
                </a:lnTo>
                <a:lnTo>
                  <a:pt x="0" y="232359"/>
                </a:lnTo>
                <a:lnTo>
                  <a:pt x="4581" y="266693"/>
                </a:lnTo>
                <a:lnTo>
                  <a:pt x="39274" y="330312"/>
                </a:lnTo>
                <a:lnTo>
                  <a:pt x="68078" y="358877"/>
                </a:lnTo>
                <a:lnTo>
                  <a:pt x="103649" y="384800"/>
                </a:lnTo>
                <a:lnTo>
                  <a:pt x="145332" y="407722"/>
                </a:lnTo>
                <a:lnTo>
                  <a:pt x="192475" y="427281"/>
                </a:lnTo>
                <a:lnTo>
                  <a:pt x="244424" y="443121"/>
                </a:lnTo>
                <a:lnTo>
                  <a:pt x="300524" y="454879"/>
                </a:lnTo>
                <a:lnTo>
                  <a:pt x="360123" y="462198"/>
                </a:lnTo>
                <a:lnTo>
                  <a:pt x="422567" y="464718"/>
                </a:lnTo>
                <a:lnTo>
                  <a:pt x="485010" y="462198"/>
                </a:lnTo>
                <a:lnTo>
                  <a:pt x="544608" y="454879"/>
                </a:lnTo>
                <a:lnTo>
                  <a:pt x="600707" y="443121"/>
                </a:lnTo>
                <a:lnTo>
                  <a:pt x="652654" y="427281"/>
                </a:lnTo>
                <a:lnTo>
                  <a:pt x="699795" y="407722"/>
                </a:lnTo>
                <a:lnTo>
                  <a:pt x="741477" y="384800"/>
                </a:lnTo>
                <a:lnTo>
                  <a:pt x="777046" y="358877"/>
                </a:lnTo>
                <a:lnTo>
                  <a:pt x="805849" y="330312"/>
                </a:lnTo>
                <a:lnTo>
                  <a:pt x="840540" y="266693"/>
                </a:lnTo>
                <a:lnTo>
                  <a:pt x="845121" y="232359"/>
                </a:lnTo>
                <a:lnTo>
                  <a:pt x="840540" y="198021"/>
                </a:lnTo>
                <a:lnTo>
                  <a:pt x="805849" y="134400"/>
                </a:lnTo>
                <a:lnTo>
                  <a:pt x="777046" y="105834"/>
                </a:lnTo>
                <a:lnTo>
                  <a:pt x="741477" y="79912"/>
                </a:lnTo>
                <a:lnTo>
                  <a:pt x="699795" y="56992"/>
                </a:lnTo>
                <a:lnTo>
                  <a:pt x="652654" y="37433"/>
                </a:lnTo>
                <a:lnTo>
                  <a:pt x="600707" y="21595"/>
                </a:lnTo>
                <a:lnTo>
                  <a:pt x="544608" y="9837"/>
                </a:lnTo>
                <a:lnTo>
                  <a:pt x="485010" y="2519"/>
                </a:lnTo>
                <a:lnTo>
                  <a:pt x="422567" y="0"/>
                </a:lnTo>
                <a:close/>
              </a:path>
            </a:pathLst>
          </a:custGeom>
          <a:solidFill>
            <a:srgbClr val="BD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03325" y="2579877"/>
            <a:ext cx="146685" cy="294640"/>
          </a:xfrm>
          <a:custGeom>
            <a:avLst/>
            <a:gdLst/>
            <a:ahLst/>
            <a:cxnLst/>
            <a:rect l="l" t="t" r="r" b="b"/>
            <a:pathLst>
              <a:path w="146685" h="294639">
                <a:moveTo>
                  <a:pt x="26073" y="0"/>
                </a:moveTo>
                <a:lnTo>
                  <a:pt x="0" y="11684"/>
                </a:lnTo>
                <a:lnTo>
                  <a:pt x="94246" y="222161"/>
                </a:lnTo>
                <a:lnTo>
                  <a:pt x="68160" y="233832"/>
                </a:lnTo>
                <a:lnTo>
                  <a:pt x="142316" y="294563"/>
                </a:lnTo>
                <a:lnTo>
                  <a:pt x="145907" y="210477"/>
                </a:lnTo>
                <a:lnTo>
                  <a:pt x="120332" y="210477"/>
                </a:lnTo>
                <a:lnTo>
                  <a:pt x="26073" y="0"/>
                </a:lnTo>
                <a:close/>
              </a:path>
              <a:path w="146685" h="294639">
                <a:moveTo>
                  <a:pt x="146405" y="198805"/>
                </a:moveTo>
                <a:lnTo>
                  <a:pt x="120332" y="210477"/>
                </a:lnTo>
                <a:lnTo>
                  <a:pt x="145907" y="210477"/>
                </a:lnTo>
                <a:lnTo>
                  <a:pt x="146405" y="198805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92478" y="1790915"/>
            <a:ext cx="1040765" cy="464820"/>
          </a:xfrm>
          <a:custGeom>
            <a:avLst/>
            <a:gdLst/>
            <a:ahLst/>
            <a:cxnLst/>
            <a:rect l="l" t="t" r="r" b="b"/>
            <a:pathLst>
              <a:path w="1040765" h="464819">
                <a:moveTo>
                  <a:pt x="520115" y="0"/>
                </a:moveTo>
                <a:lnTo>
                  <a:pt x="454874" y="1810"/>
                </a:lnTo>
                <a:lnTo>
                  <a:pt x="392050" y="7096"/>
                </a:lnTo>
                <a:lnTo>
                  <a:pt x="332133" y="15641"/>
                </a:lnTo>
                <a:lnTo>
                  <a:pt x="275608" y="27226"/>
                </a:lnTo>
                <a:lnTo>
                  <a:pt x="222963" y="41633"/>
                </a:lnTo>
                <a:lnTo>
                  <a:pt x="174687" y="58644"/>
                </a:lnTo>
                <a:lnTo>
                  <a:pt x="131266" y="78043"/>
                </a:lnTo>
                <a:lnTo>
                  <a:pt x="93188" y="99610"/>
                </a:lnTo>
                <a:lnTo>
                  <a:pt x="60940" y="123129"/>
                </a:lnTo>
                <a:lnTo>
                  <a:pt x="15885" y="175148"/>
                </a:lnTo>
                <a:lnTo>
                  <a:pt x="0" y="232359"/>
                </a:lnTo>
                <a:lnTo>
                  <a:pt x="4052" y="261506"/>
                </a:lnTo>
                <a:lnTo>
                  <a:pt x="35010" y="316342"/>
                </a:lnTo>
                <a:lnTo>
                  <a:pt x="93188" y="365113"/>
                </a:lnTo>
                <a:lnTo>
                  <a:pt x="131266" y="386680"/>
                </a:lnTo>
                <a:lnTo>
                  <a:pt x="174687" y="406077"/>
                </a:lnTo>
                <a:lnTo>
                  <a:pt x="222963" y="423088"/>
                </a:lnTo>
                <a:lnTo>
                  <a:pt x="275608" y="437494"/>
                </a:lnTo>
                <a:lnTo>
                  <a:pt x="332133" y="449078"/>
                </a:lnTo>
                <a:lnTo>
                  <a:pt x="392050" y="457622"/>
                </a:lnTo>
                <a:lnTo>
                  <a:pt x="454874" y="462908"/>
                </a:lnTo>
                <a:lnTo>
                  <a:pt x="520115" y="464718"/>
                </a:lnTo>
                <a:lnTo>
                  <a:pt x="585360" y="462908"/>
                </a:lnTo>
                <a:lnTo>
                  <a:pt x="648185" y="457622"/>
                </a:lnTo>
                <a:lnTo>
                  <a:pt x="708105" y="449078"/>
                </a:lnTo>
                <a:lnTo>
                  <a:pt x="764631" y="437494"/>
                </a:lnTo>
                <a:lnTo>
                  <a:pt x="817277" y="423088"/>
                </a:lnTo>
                <a:lnTo>
                  <a:pt x="865554" y="406077"/>
                </a:lnTo>
                <a:lnTo>
                  <a:pt x="908976" y="386680"/>
                </a:lnTo>
                <a:lnTo>
                  <a:pt x="947055" y="365113"/>
                </a:lnTo>
                <a:lnTo>
                  <a:pt x="979303" y="341594"/>
                </a:lnTo>
                <a:lnTo>
                  <a:pt x="1024359" y="289573"/>
                </a:lnTo>
                <a:lnTo>
                  <a:pt x="1040244" y="232359"/>
                </a:lnTo>
                <a:lnTo>
                  <a:pt x="1036191" y="203214"/>
                </a:lnTo>
                <a:lnTo>
                  <a:pt x="1005234" y="148381"/>
                </a:lnTo>
                <a:lnTo>
                  <a:pt x="947055" y="99610"/>
                </a:lnTo>
                <a:lnTo>
                  <a:pt x="908976" y="78043"/>
                </a:lnTo>
                <a:lnTo>
                  <a:pt x="865554" y="58644"/>
                </a:lnTo>
                <a:lnTo>
                  <a:pt x="817277" y="41633"/>
                </a:lnTo>
                <a:lnTo>
                  <a:pt x="764631" y="27226"/>
                </a:lnTo>
                <a:lnTo>
                  <a:pt x="708105" y="15641"/>
                </a:lnTo>
                <a:lnTo>
                  <a:pt x="648185" y="7096"/>
                </a:lnTo>
                <a:lnTo>
                  <a:pt x="585360" y="1810"/>
                </a:lnTo>
                <a:lnTo>
                  <a:pt x="520115" y="0"/>
                </a:lnTo>
                <a:close/>
              </a:path>
            </a:pathLst>
          </a:custGeom>
          <a:solidFill>
            <a:srgbClr val="BD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36339" y="1826240"/>
            <a:ext cx="5848350" cy="1364476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R="5080" algn="r">
              <a:spcBef>
                <a:spcPts val="300"/>
              </a:spcBef>
            </a:pPr>
            <a:r>
              <a:rPr i="1" spc="-85" dirty="0">
                <a:latin typeface="Trebuchet MS"/>
                <a:cs typeface="Trebuchet MS"/>
              </a:rPr>
              <a:t>la</a:t>
            </a:r>
            <a:r>
              <a:rPr i="1" spc="-114" dirty="0">
                <a:latin typeface="Trebuchet MS"/>
                <a:cs typeface="Trebuchet MS"/>
              </a:rPr>
              <a:t>p</a:t>
            </a:r>
            <a:r>
              <a:rPr i="1" spc="-180" dirty="0">
                <a:latin typeface="Trebuchet MS"/>
                <a:cs typeface="Trebuchet MS"/>
              </a:rPr>
              <a:t>t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90" dirty="0">
                <a:latin typeface="Trebuchet MS"/>
                <a:cs typeface="Trebuchet MS"/>
              </a:rPr>
              <a:t>p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  <a:p>
            <a:pPr marL="12700">
              <a:spcBef>
                <a:spcPts val="250"/>
              </a:spcBef>
              <a:tabLst>
                <a:tab pos="3996054" algn="l"/>
              </a:tabLst>
            </a:pPr>
            <a:r>
              <a:rPr sz="2300" i="1" spc="-145" dirty="0">
                <a:latin typeface="Trebuchet MS"/>
                <a:cs typeface="Trebuchet MS"/>
              </a:rPr>
              <a:t>the </a:t>
            </a:r>
            <a:r>
              <a:rPr sz="2300" i="1" spc="-110" dirty="0">
                <a:latin typeface="Trebuchet MS"/>
                <a:cs typeface="Trebuchet MS"/>
              </a:rPr>
              <a:t>students </a:t>
            </a:r>
            <a:r>
              <a:rPr sz="2300" i="1" spc="-105" dirty="0">
                <a:latin typeface="Trebuchet MS"/>
                <a:cs typeface="Trebuchet MS"/>
              </a:rPr>
              <a:t>opened</a:t>
            </a:r>
            <a:r>
              <a:rPr sz="2300" i="1" spc="-305" dirty="0">
                <a:latin typeface="Trebuchet MS"/>
                <a:cs typeface="Trebuchet MS"/>
              </a:rPr>
              <a:t> </a:t>
            </a:r>
            <a:r>
              <a:rPr sz="2300" i="1" spc="-160" dirty="0">
                <a:latin typeface="Trebuchet MS"/>
                <a:cs typeface="Trebuchet MS"/>
              </a:rPr>
              <a:t>their</a:t>
            </a:r>
            <a:r>
              <a:rPr sz="2300" i="1" spc="-175" dirty="0">
                <a:latin typeface="Trebuchet MS"/>
                <a:cs typeface="Trebuchet MS"/>
              </a:rPr>
              <a:t> </a:t>
            </a:r>
            <a:r>
              <a:rPr sz="23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300">
              <a:latin typeface="Times New Roman"/>
              <a:cs typeface="Times New Roman"/>
            </a:endParaRPr>
          </a:p>
          <a:p>
            <a:pPr marR="208279" algn="r">
              <a:spcBef>
                <a:spcPts val="80"/>
              </a:spcBef>
            </a:pPr>
            <a:r>
              <a:rPr i="1" spc="-155" dirty="0">
                <a:latin typeface="Trebuchet MS"/>
                <a:cs typeface="Trebuchet MS"/>
              </a:rPr>
              <a:t>e</a:t>
            </a:r>
            <a:r>
              <a:rPr i="1" spc="-160" dirty="0">
                <a:latin typeface="Trebuchet MS"/>
                <a:cs typeface="Trebuchet MS"/>
              </a:rPr>
              <a:t>x</a:t>
            </a:r>
            <a:r>
              <a:rPr i="1" spc="-25" dirty="0">
                <a:latin typeface="Trebuchet MS"/>
                <a:cs typeface="Trebuchet MS"/>
              </a:rPr>
              <a:t>a</a:t>
            </a:r>
            <a:r>
              <a:rPr i="1" spc="-75" dirty="0">
                <a:latin typeface="Trebuchet MS"/>
                <a:cs typeface="Trebuchet MS"/>
              </a:rPr>
              <a:t>m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  <a:p>
            <a:pPr marR="1202055" algn="r">
              <a:spcBef>
                <a:spcPts val="650"/>
              </a:spcBef>
            </a:pPr>
            <a:r>
              <a:rPr i="1" spc="-95" dirty="0">
                <a:latin typeface="Trebuchet MS"/>
                <a:cs typeface="Trebuchet MS"/>
              </a:rPr>
              <a:t>min</a:t>
            </a:r>
            <a:r>
              <a:rPr i="1" spc="-85" dirty="0">
                <a:latin typeface="Trebuchet MS"/>
                <a:cs typeface="Trebuchet MS"/>
              </a:rPr>
              <a:t>d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90689" y="2006588"/>
            <a:ext cx="864235" cy="352425"/>
          </a:xfrm>
          <a:custGeom>
            <a:avLst/>
            <a:gdLst/>
            <a:ahLst/>
            <a:cxnLst/>
            <a:rect l="l" t="t" r="r" b="b"/>
            <a:pathLst>
              <a:path w="864234" h="352425">
                <a:moveTo>
                  <a:pt x="768362" y="0"/>
                </a:moveTo>
                <a:lnTo>
                  <a:pt x="778598" y="26682"/>
                </a:lnTo>
                <a:lnTo>
                  <a:pt x="0" y="325450"/>
                </a:lnTo>
                <a:lnTo>
                  <a:pt x="10236" y="352120"/>
                </a:lnTo>
                <a:lnTo>
                  <a:pt x="788835" y="53352"/>
                </a:lnTo>
                <a:lnTo>
                  <a:pt x="823473" y="53352"/>
                </a:lnTo>
                <a:lnTo>
                  <a:pt x="863752" y="9309"/>
                </a:lnTo>
                <a:lnTo>
                  <a:pt x="768362" y="0"/>
                </a:lnTo>
                <a:close/>
              </a:path>
              <a:path w="864234" h="352425">
                <a:moveTo>
                  <a:pt x="823473" y="53352"/>
                </a:moveTo>
                <a:lnTo>
                  <a:pt x="788835" y="53352"/>
                </a:lnTo>
                <a:lnTo>
                  <a:pt x="799071" y="80035"/>
                </a:lnTo>
                <a:lnTo>
                  <a:pt x="823473" y="53352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52271" y="1512874"/>
            <a:ext cx="845185" cy="464820"/>
          </a:xfrm>
          <a:custGeom>
            <a:avLst/>
            <a:gdLst/>
            <a:ahLst/>
            <a:cxnLst/>
            <a:rect l="l" t="t" r="r" b="b"/>
            <a:pathLst>
              <a:path w="845184" h="464819">
                <a:moveTo>
                  <a:pt x="422554" y="0"/>
                </a:moveTo>
                <a:lnTo>
                  <a:pt x="360111" y="2519"/>
                </a:lnTo>
                <a:lnTo>
                  <a:pt x="300513" y="9837"/>
                </a:lnTo>
                <a:lnTo>
                  <a:pt x="244414" y="21595"/>
                </a:lnTo>
                <a:lnTo>
                  <a:pt x="192466" y="37433"/>
                </a:lnTo>
                <a:lnTo>
                  <a:pt x="145325" y="56992"/>
                </a:lnTo>
                <a:lnTo>
                  <a:pt x="103643" y="79912"/>
                </a:lnTo>
                <a:lnTo>
                  <a:pt x="68074" y="105834"/>
                </a:lnTo>
                <a:lnTo>
                  <a:pt x="39272" y="134400"/>
                </a:lnTo>
                <a:lnTo>
                  <a:pt x="4581" y="198021"/>
                </a:lnTo>
                <a:lnTo>
                  <a:pt x="0" y="232359"/>
                </a:lnTo>
                <a:lnTo>
                  <a:pt x="4581" y="266693"/>
                </a:lnTo>
                <a:lnTo>
                  <a:pt x="39272" y="330312"/>
                </a:lnTo>
                <a:lnTo>
                  <a:pt x="68074" y="358877"/>
                </a:lnTo>
                <a:lnTo>
                  <a:pt x="103643" y="384800"/>
                </a:lnTo>
                <a:lnTo>
                  <a:pt x="145325" y="407722"/>
                </a:lnTo>
                <a:lnTo>
                  <a:pt x="192466" y="427281"/>
                </a:lnTo>
                <a:lnTo>
                  <a:pt x="244414" y="443121"/>
                </a:lnTo>
                <a:lnTo>
                  <a:pt x="300513" y="454879"/>
                </a:lnTo>
                <a:lnTo>
                  <a:pt x="360111" y="462198"/>
                </a:lnTo>
                <a:lnTo>
                  <a:pt x="422554" y="464718"/>
                </a:lnTo>
                <a:lnTo>
                  <a:pt x="484997" y="462198"/>
                </a:lnTo>
                <a:lnTo>
                  <a:pt x="544596" y="454879"/>
                </a:lnTo>
                <a:lnTo>
                  <a:pt x="600697" y="443121"/>
                </a:lnTo>
                <a:lnTo>
                  <a:pt x="652645" y="427281"/>
                </a:lnTo>
                <a:lnTo>
                  <a:pt x="699788" y="407722"/>
                </a:lnTo>
                <a:lnTo>
                  <a:pt x="741472" y="384800"/>
                </a:lnTo>
                <a:lnTo>
                  <a:pt x="777042" y="358877"/>
                </a:lnTo>
                <a:lnTo>
                  <a:pt x="805846" y="330312"/>
                </a:lnTo>
                <a:lnTo>
                  <a:pt x="840539" y="266693"/>
                </a:lnTo>
                <a:lnTo>
                  <a:pt x="845121" y="232359"/>
                </a:lnTo>
                <a:lnTo>
                  <a:pt x="840539" y="198021"/>
                </a:lnTo>
                <a:lnTo>
                  <a:pt x="805846" y="134400"/>
                </a:lnTo>
                <a:lnTo>
                  <a:pt x="777042" y="105834"/>
                </a:lnTo>
                <a:lnTo>
                  <a:pt x="741472" y="79912"/>
                </a:lnTo>
                <a:lnTo>
                  <a:pt x="699788" y="56992"/>
                </a:lnTo>
                <a:lnTo>
                  <a:pt x="652645" y="37433"/>
                </a:lnTo>
                <a:lnTo>
                  <a:pt x="600697" y="21595"/>
                </a:lnTo>
                <a:lnTo>
                  <a:pt x="544596" y="9837"/>
                </a:lnTo>
                <a:lnTo>
                  <a:pt x="484997" y="2519"/>
                </a:lnTo>
                <a:lnTo>
                  <a:pt x="422554" y="0"/>
                </a:lnTo>
                <a:close/>
              </a:path>
            </a:pathLst>
          </a:custGeom>
          <a:solidFill>
            <a:srgbClr val="BDD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90891" y="1573492"/>
            <a:ext cx="56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0" dirty="0">
                <a:latin typeface="Trebuchet MS"/>
                <a:cs typeface="Trebuchet MS"/>
              </a:rPr>
              <a:t>b</a:t>
            </a:r>
            <a:r>
              <a:rPr i="1" spc="-60" dirty="0">
                <a:latin typeface="Trebuchet MS"/>
                <a:cs typeface="Trebuchet MS"/>
              </a:rPr>
              <a:t>o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114" dirty="0">
                <a:latin typeface="Trebuchet MS"/>
                <a:cs typeface="Trebuchet MS"/>
              </a:rPr>
              <a:t>k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60309" y="1909534"/>
            <a:ext cx="215900" cy="376555"/>
          </a:xfrm>
          <a:custGeom>
            <a:avLst/>
            <a:gdLst/>
            <a:ahLst/>
            <a:cxnLst/>
            <a:rect l="l" t="t" r="r" b="b"/>
            <a:pathLst>
              <a:path w="215900" h="376555">
                <a:moveTo>
                  <a:pt x="215722" y="0"/>
                </a:moveTo>
                <a:lnTo>
                  <a:pt x="136829" y="54419"/>
                </a:lnTo>
                <a:lnTo>
                  <a:pt x="161861" y="68198"/>
                </a:lnTo>
                <a:lnTo>
                  <a:pt x="0" y="362216"/>
                </a:lnTo>
                <a:lnTo>
                  <a:pt x="25031" y="375996"/>
                </a:lnTo>
                <a:lnTo>
                  <a:pt x="186893" y="81978"/>
                </a:lnTo>
                <a:lnTo>
                  <a:pt x="212471" y="81978"/>
                </a:lnTo>
                <a:lnTo>
                  <a:pt x="215722" y="0"/>
                </a:lnTo>
                <a:close/>
              </a:path>
              <a:path w="215900" h="376555">
                <a:moveTo>
                  <a:pt x="212471" y="81978"/>
                </a:moveTo>
                <a:lnTo>
                  <a:pt x="186893" y="81978"/>
                </a:lnTo>
                <a:lnTo>
                  <a:pt x="211924" y="95770"/>
                </a:lnTo>
                <a:lnTo>
                  <a:pt x="212471" y="81978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298526" y="3341164"/>
            <a:ext cx="2166937" cy="4139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77275" y="3716266"/>
            <a:ext cx="819016" cy="377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05903" y="5249402"/>
            <a:ext cx="397438" cy="2656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18144" y="5185228"/>
            <a:ext cx="2550084" cy="3578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2777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029564"/>
            <a:ext cx="8152765" cy="171068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60" dirty="0">
                <a:latin typeface="Trebuchet MS"/>
                <a:cs typeface="Trebuchet MS"/>
              </a:rPr>
              <a:t>Let’s </a:t>
            </a:r>
            <a:r>
              <a:rPr sz="2400" spc="-95" dirty="0">
                <a:latin typeface="Trebuchet MS"/>
                <a:cs typeface="Trebuchet MS"/>
              </a:rPr>
              <a:t>have </a:t>
            </a:r>
            <a:r>
              <a:rPr sz="2400" spc="-65" dirty="0">
                <a:latin typeface="Trebuchet MS"/>
                <a:cs typeface="Trebuchet MS"/>
              </a:rPr>
              <a:t>some</a:t>
            </a:r>
            <a:r>
              <a:rPr sz="2400" spc="-30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fun!</a:t>
            </a:r>
            <a:endParaRPr sz="2400">
              <a:latin typeface="Trebuchet MS"/>
              <a:cs typeface="Trebuchet MS"/>
            </a:endParaRPr>
          </a:p>
          <a:p>
            <a:pPr marL="355600" marR="508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can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train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RNN-LM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any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kind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75" dirty="0">
                <a:latin typeface="Trebuchet MS"/>
                <a:cs typeface="Trebuchet MS"/>
              </a:rPr>
              <a:t>text,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then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generate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text  </a:t>
            </a:r>
            <a:r>
              <a:rPr sz="2400" spc="-95" dirty="0">
                <a:latin typeface="Trebuchet MS"/>
                <a:cs typeface="Trebuchet MS"/>
              </a:rPr>
              <a:t>in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2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style.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4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30" dirty="0">
                <a:latin typeface="Trebuchet MS"/>
                <a:cs typeface="Trebuchet MS"/>
              </a:rPr>
              <a:t>(character-level)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5" dirty="0">
                <a:latin typeface="Trebuchet MS"/>
                <a:cs typeface="Trebuchet MS"/>
              </a:rPr>
              <a:t>RNN-LM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trained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paint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colors</a:t>
            </a:r>
            <a:r>
              <a:rPr sz="2400" spc="-11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75760" y="6115216"/>
            <a:ext cx="61709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u="sng" spc="-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Source:</a:t>
            </a:r>
            <a:r>
              <a:rPr sz="1200" b="1" spc="-125" dirty="0">
                <a:latin typeface="Trebuchet MS"/>
                <a:cs typeface="Trebuchet MS"/>
              </a:rPr>
              <a:t> </a:t>
            </a:r>
            <a:r>
              <a:rPr sz="1200" spc="-60" dirty="0">
                <a:latin typeface="Trebuchet MS"/>
                <a:cs typeface="Trebuchet MS"/>
                <a:hlinkClick r:id="rId2"/>
              </a:rPr>
              <a:t>http://aiweirdness.com/post/160776374467/new-paint-colors-invented-by-neural-network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35840" y="2942518"/>
            <a:ext cx="2552693" cy="2860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63221" y="2953437"/>
            <a:ext cx="2705990" cy="2860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F3B0381-1E60-41A0-9862-86023BA0A6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470" y="250191"/>
            <a:ext cx="105130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75" dirty="0"/>
              <a:t>Generating </a:t>
            </a:r>
            <a:r>
              <a:rPr spc="-215" dirty="0"/>
              <a:t>text </a:t>
            </a:r>
            <a:r>
              <a:rPr spc="-160" dirty="0"/>
              <a:t>with </a:t>
            </a:r>
            <a:r>
              <a:rPr spc="-125" dirty="0"/>
              <a:t>a </a:t>
            </a:r>
            <a:r>
              <a:rPr spc="-70" dirty="0"/>
              <a:t>RNN </a:t>
            </a:r>
            <a:r>
              <a:rPr spc="-185" dirty="0"/>
              <a:t>Language</a:t>
            </a:r>
            <a:r>
              <a:rPr spc="-730" dirty="0"/>
              <a:t> </a:t>
            </a:r>
            <a:r>
              <a:rPr spc="-45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058483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771" y="250191"/>
            <a:ext cx="72364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5" dirty="0"/>
              <a:t>Evaluating </a:t>
            </a:r>
            <a:r>
              <a:rPr spc="-185" dirty="0"/>
              <a:t>Language</a:t>
            </a:r>
            <a:r>
              <a:rPr spc="-360" dirty="0"/>
              <a:t> </a:t>
            </a:r>
            <a:r>
              <a:rPr spc="-5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4075"/>
            <a:ext cx="7358380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30" dirty="0">
                <a:latin typeface="Trebuchet MS"/>
                <a:cs typeface="Trebuchet MS"/>
              </a:rPr>
              <a:t>The </a:t>
            </a:r>
            <a:r>
              <a:rPr sz="2400" spc="-114" dirty="0">
                <a:latin typeface="Trebuchet MS"/>
                <a:cs typeface="Trebuchet MS"/>
              </a:rPr>
              <a:t>traditional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evaluation </a:t>
            </a:r>
            <a:r>
              <a:rPr sz="2400" spc="-125" dirty="0">
                <a:solidFill>
                  <a:srgbClr val="BB57BE"/>
                </a:solidFill>
                <a:latin typeface="Trebuchet MS"/>
                <a:cs typeface="Trebuchet MS"/>
              </a:rPr>
              <a:t>metric </a:t>
            </a:r>
            <a:r>
              <a:rPr sz="2400" spc="-95" dirty="0">
                <a:latin typeface="Trebuchet MS"/>
                <a:cs typeface="Trebuchet MS"/>
              </a:rPr>
              <a:t>for </a:t>
            </a:r>
            <a:r>
              <a:rPr sz="2400" spc="-105" dirty="0">
                <a:latin typeface="Trebuchet MS"/>
                <a:cs typeface="Trebuchet MS"/>
              </a:rPr>
              <a:t>Language </a:t>
            </a:r>
            <a:r>
              <a:rPr sz="2400" spc="-15" dirty="0">
                <a:latin typeface="Trebuchet MS"/>
                <a:cs typeface="Trebuchet MS"/>
              </a:rPr>
              <a:t>Models</a:t>
            </a:r>
            <a:r>
              <a:rPr sz="2400" spc="-54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is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BB57BE"/>
                </a:solidFill>
                <a:latin typeface="Trebuchet MS"/>
                <a:cs typeface="Trebuchet MS"/>
              </a:rPr>
              <a:t>perplexity</a:t>
            </a:r>
            <a:r>
              <a:rPr sz="2400" spc="-13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85627" y="2331419"/>
            <a:ext cx="3575203" cy="896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26051" y="3312105"/>
            <a:ext cx="2537460" cy="260350"/>
          </a:xfrm>
          <a:custGeom>
            <a:avLst/>
            <a:gdLst/>
            <a:ahLst/>
            <a:cxnLst/>
            <a:rect l="l" t="t" r="r" b="b"/>
            <a:pathLst>
              <a:path w="2537460" h="260350">
                <a:moveTo>
                  <a:pt x="2537461" y="0"/>
                </a:moveTo>
                <a:lnTo>
                  <a:pt x="2528571" y="50658"/>
                </a:lnTo>
                <a:lnTo>
                  <a:pt x="2504326" y="92026"/>
                </a:lnTo>
                <a:lnTo>
                  <a:pt x="2468366" y="119917"/>
                </a:lnTo>
                <a:lnTo>
                  <a:pt x="2424331" y="130145"/>
                </a:lnTo>
                <a:lnTo>
                  <a:pt x="1381860" y="130145"/>
                </a:lnTo>
                <a:lnTo>
                  <a:pt x="1337825" y="140372"/>
                </a:lnTo>
                <a:lnTo>
                  <a:pt x="1301865" y="168263"/>
                </a:lnTo>
                <a:lnTo>
                  <a:pt x="1277621" y="209631"/>
                </a:lnTo>
                <a:lnTo>
                  <a:pt x="1268730" y="260290"/>
                </a:lnTo>
                <a:lnTo>
                  <a:pt x="1259840" y="209631"/>
                </a:lnTo>
                <a:lnTo>
                  <a:pt x="1235595" y="168263"/>
                </a:lnTo>
                <a:lnTo>
                  <a:pt x="1199635" y="140372"/>
                </a:lnTo>
                <a:lnTo>
                  <a:pt x="1155600" y="130145"/>
                </a:lnTo>
                <a:lnTo>
                  <a:pt x="113128" y="130145"/>
                </a:lnTo>
                <a:lnTo>
                  <a:pt x="69093" y="119917"/>
                </a:lnTo>
                <a:lnTo>
                  <a:pt x="33134" y="92026"/>
                </a:lnTo>
                <a:lnTo>
                  <a:pt x="8890" y="50658"/>
                </a:lnTo>
                <a:lnTo>
                  <a:pt x="0" y="0"/>
                </a:lnTo>
              </a:path>
            </a:pathLst>
          </a:custGeom>
          <a:ln w="19050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07541" y="2750440"/>
            <a:ext cx="7992109" cy="32085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04585" marR="5080" indent="144145">
              <a:spcBef>
                <a:spcPts val="100"/>
              </a:spcBef>
            </a:pP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Normalized </a:t>
            </a:r>
            <a:r>
              <a:rPr sz="2000" spc="-80" dirty="0">
                <a:solidFill>
                  <a:srgbClr val="BB57BE"/>
                </a:solidFill>
                <a:latin typeface="Trebuchet MS"/>
                <a:cs typeface="Trebuchet MS"/>
              </a:rPr>
              <a:t>by  </a:t>
            </a:r>
            <a:r>
              <a:rPr sz="2000" spc="-70" dirty="0">
                <a:solidFill>
                  <a:srgbClr val="BB57BE"/>
                </a:solidFill>
                <a:latin typeface="Trebuchet MS"/>
                <a:cs typeface="Trebuchet MS"/>
              </a:rPr>
              <a:t>number </a:t>
            </a:r>
            <a:r>
              <a:rPr sz="2000" spc="-80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2000" spc="-2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BB57BE"/>
                </a:solidFill>
                <a:latin typeface="Trebuchet MS"/>
                <a:cs typeface="Trebuchet MS"/>
              </a:rPr>
              <a:t>words</a:t>
            </a:r>
            <a:endParaRPr sz="2000">
              <a:latin typeface="Trebuchet MS"/>
              <a:cs typeface="Trebuchet MS"/>
            </a:endParaRPr>
          </a:p>
          <a:p>
            <a:pPr marL="2096770">
              <a:spcBef>
                <a:spcPts val="1795"/>
              </a:spcBef>
            </a:pP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Inverse </a:t>
            </a: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probability </a:t>
            </a:r>
            <a:r>
              <a:rPr sz="2000" spc="-80" dirty="0">
                <a:solidFill>
                  <a:srgbClr val="BB57BE"/>
                </a:solidFill>
                <a:latin typeface="Trebuchet MS"/>
                <a:cs typeface="Trebuchet MS"/>
              </a:rPr>
              <a:t>of</a:t>
            </a:r>
            <a:r>
              <a:rPr sz="2000" spc="-2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BB57BE"/>
                </a:solidFill>
                <a:latin typeface="Trebuchet MS"/>
                <a:cs typeface="Trebuchet MS"/>
              </a:rPr>
              <a:t>dataset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305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Lower </a:t>
            </a:r>
            <a:r>
              <a:rPr sz="2400" spc="-90" dirty="0">
                <a:latin typeface="Trebuchet MS"/>
                <a:cs typeface="Trebuchet MS"/>
              </a:rPr>
              <a:t>is</a:t>
            </a:r>
            <a:r>
              <a:rPr sz="2400" spc="-27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better!</a:t>
            </a:r>
            <a:endParaRPr sz="2400">
              <a:latin typeface="Trebuchet MS"/>
              <a:cs typeface="Trebuchet MS"/>
            </a:endParaRPr>
          </a:p>
          <a:p>
            <a:pPr marL="355600" marR="67310" indent="-342900">
              <a:lnSpc>
                <a:spcPts val="2870"/>
              </a:lnSpc>
              <a:spcBef>
                <a:spcPts val="6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60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Assignment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2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you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will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show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minimizing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BB57BE"/>
                </a:solidFill>
                <a:latin typeface="Trebuchet MS"/>
                <a:cs typeface="Trebuchet MS"/>
              </a:rPr>
              <a:t>perplexity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  </a:t>
            </a:r>
            <a:r>
              <a:rPr sz="2400" spc="-110" dirty="0">
                <a:latin typeface="Trebuchet MS"/>
                <a:cs typeface="Trebuchet MS"/>
              </a:rPr>
              <a:t>minimizing the </a:t>
            </a:r>
            <a:r>
              <a:rPr sz="2400" spc="-65" dirty="0">
                <a:solidFill>
                  <a:srgbClr val="BB57BE"/>
                </a:solidFill>
                <a:latin typeface="Trebuchet MS"/>
                <a:cs typeface="Trebuchet MS"/>
              </a:rPr>
              <a:t>loss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function </a:t>
            </a:r>
            <a:r>
              <a:rPr sz="2400" spc="-110" dirty="0">
                <a:latin typeface="Trebuchet MS"/>
                <a:cs typeface="Trebuchet MS"/>
              </a:rPr>
              <a:t>are</a:t>
            </a:r>
            <a:r>
              <a:rPr sz="2400" spc="-540" dirty="0"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BB57BE"/>
                </a:solidFill>
                <a:latin typeface="Trebuchet MS"/>
                <a:cs typeface="Trebuchet MS"/>
              </a:rPr>
              <a:t>equivalent</a:t>
            </a:r>
            <a:r>
              <a:rPr sz="2400" spc="-125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43865" y="2463864"/>
            <a:ext cx="904875" cy="480059"/>
          </a:xfrm>
          <a:custGeom>
            <a:avLst/>
            <a:gdLst/>
            <a:ahLst/>
            <a:cxnLst/>
            <a:rect l="l" t="t" r="r" b="b"/>
            <a:pathLst>
              <a:path w="904875" h="480060">
                <a:moveTo>
                  <a:pt x="104161" y="43776"/>
                </a:moveTo>
                <a:lnTo>
                  <a:pt x="63093" y="43776"/>
                </a:lnTo>
                <a:lnTo>
                  <a:pt x="895972" y="479806"/>
                </a:lnTo>
                <a:lnTo>
                  <a:pt x="904811" y="462914"/>
                </a:lnTo>
                <a:lnTo>
                  <a:pt x="104161" y="43776"/>
                </a:lnTo>
                <a:close/>
              </a:path>
              <a:path w="904875" h="480060">
                <a:moveTo>
                  <a:pt x="0" y="0"/>
                </a:moveTo>
                <a:lnTo>
                  <a:pt x="49834" y="69087"/>
                </a:lnTo>
                <a:lnTo>
                  <a:pt x="63093" y="43776"/>
                </a:lnTo>
                <a:lnTo>
                  <a:pt x="104161" y="43776"/>
                </a:lnTo>
                <a:lnTo>
                  <a:pt x="71920" y="26898"/>
                </a:lnTo>
                <a:lnTo>
                  <a:pt x="85178" y="1587"/>
                </a:lnTo>
                <a:lnTo>
                  <a:pt x="0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4973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8573" y="250191"/>
            <a:ext cx="967485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185" dirty="0"/>
              <a:t>have </a:t>
            </a:r>
            <a:r>
              <a:rPr spc="-175" dirty="0"/>
              <a:t>greatly </a:t>
            </a:r>
            <a:r>
              <a:rPr spc="-170" dirty="0"/>
              <a:t>improved</a:t>
            </a:r>
            <a:r>
              <a:rPr spc="-525" dirty="0"/>
              <a:t> </a:t>
            </a:r>
            <a:r>
              <a:rPr spc="-200" dirty="0"/>
              <a:t>perplexity</a:t>
            </a:r>
          </a:p>
        </p:txBody>
      </p:sp>
      <p:sp>
        <p:nvSpPr>
          <p:cNvPr id="3" name="object 3"/>
          <p:cNvSpPr/>
          <p:nvPr/>
        </p:nvSpPr>
        <p:spPr>
          <a:xfrm>
            <a:off x="3810000" y="2111946"/>
            <a:ext cx="6165024" cy="2328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4461" y="2459113"/>
            <a:ext cx="570230" cy="76200"/>
          </a:xfrm>
          <a:custGeom>
            <a:avLst/>
            <a:gdLst/>
            <a:ahLst/>
            <a:cxnLst/>
            <a:rect l="l" t="t" r="r" b="b"/>
            <a:pathLst>
              <a:path w="570230" h="76200">
                <a:moveTo>
                  <a:pt x="493953" y="0"/>
                </a:moveTo>
                <a:lnTo>
                  <a:pt x="493953" y="28575"/>
                </a:lnTo>
                <a:lnTo>
                  <a:pt x="0" y="28575"/>
                </a:lnTo>
                <a:lnTo>
                  <a:pt x="0" y="47625"/>
                </a:lnTo>
                <a:lnTo>
                  <a:pt x="493953" y="47625"/>
                </a:lnTo>
                <a:lnTo>
                  <a:pt x="493953" y="76200"/>
                </a:lnTo>
                <a:lnTo>
                  <a:pt x="570153" y="38100"/>
                </a:lnTo>
                <a:lnTo>
                  <a:pt x="493953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94404" y="2639542"/>
            <a:ext cx="76200" cy="1798320"/>
          </a:xfrm>
          <a:custGeom>
            <a:avLst/>
            <a:gdLst/>
            <a:ahLst/>
            <a:cxnLst/>
            <a:rect l="l" t="t" r="r" b="b"/>
            <a:pathLst>
              <a:path w="76200" h="1798320">
                <a:moveTo>
                  <a:pt x="76200" y="1722056"/>
                </a:moveTo>
                <a:lnTo>
                  <a:pt x="0" y="1722056"/>
                </a:lnTo>
                <a:lnTo>
                  <a:pt x="38100" y="1798256"/>
                </a:lnTo>
                <a:lnTo>
                  <a:pt x="76200" y="1722056"/>
                </a:lnTo>
                <a:close/>
              </a:path>
              <a:path w="76200" h="1798320">
                <a:moveTo>
                  <a:pt x="47612" y="0"/>
                </a:moveTo>
                <a:lnTo>
                  <a:pt x="28562" y="0"/>
                </a:lnTo>
                <a:lnTo>
                  <a:pt x="28575" y="1722056"/>
                </a:lnTo>
                <a:lnTo>
                  <a:pt x="47625" y="1722056"/>
                </a:lnTo>
                <a:lnTo>
                  <a:pt x="47612" y="0"/>
                </a:lnTo>
                <a:close/>
              </a:path>
            </a:pathLst>
          </a:custGeom>
          <a:solidFill>
            <a:srgbClr val="BB57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24255" y="2332876"/>
            <a:ext cx="1670050" cy="1467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-gram</a:t>
            </a:r>
            <a:r>
              <a:rPr spc="-14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model</a:t>
            </a:r>
            <a:endParaRPr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315595" marR="5080" indent="240029">
              <a:lnSpc>
                <a:spcPts val="2130"/>
              </a:lnSpc>
            </a:pPr>
            <a:r>
              <a:rPr spc="-35" dirty="0">
                <a:solidFill>
                  <a:srgbClr val="BB57BE"/>
                </a:solidFill>
                <a:latin typeface="Trebuchet MS"/>
                <a:cs typeface="Trebuchet MS"/>
              </a:rPr>
              <a:t>I</a:t>
            </a:r>
            <a:r>
              <a:rPr spc="-55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pc="-135" dirty="0">
                <a:solidFill>
                  <a:srgbClr val="BB57BE"/>
                </a:solidFill>
                <a:latin typeface="Trebuchet MS"/>
                <a:cs typeface="Trebuchet MS"/>
              </a:rPr>
              <a:t>c</a:t>
            </a:r>
            <a:r>
              <a:rPr spc="-105" dirty="0">
                <a:solidFill>
                  <a:srgbClr val="BB57BE"/>
                </a:solidFill>
                <a:latin typeface="Trebuchet MS"/>
                <a:cs typeface="Trebuchet MS"/>
              </a:rPr>
              <a:t>r</a:t>
            </a:r>
            <a:r>
              <a:rPr spc="-90" dirty="0">
                <a:solidFill>
                  <a:srgbClr val="BB57BE"/>
                </a:solidFill>
                <a:latin typeface="Trebuchet MS"/>
                <a:cs typeface="Trebuchet MS"/>
              </a:rPr>
              <a:t>e</a:t>
            </a:r>
            <a:r>
              <a:rPr spc="-85" dirty="0">
                <a:solidFill>
                  <a:srgbClr val="BB57BE"/>
                </a:solidFill>
                <a:latin typeface="Trebuchet MS"/>
                <a:cs typeface="Trebuchet MS"/>
              </a:rPr>
              <a:t>a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si</a:t>
            </a:r>
            <a:r>
              <a:rPr spc="-40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pc="-60" dirty="0">
                <a:solidFill>
                  <a:srgbClr val="BB57BE"/>
                </a:solidFill>
                <a:latin typeface="Trebuchet MS"/>
                <a:cs typeface="Trebuchet MS"/>
              </a:rPr>
              <a:t>g</a:t>
            </a:r>
            <a:r>
              <a:rPr spc="-125" dirty="0">
                <a:solidFill>
                  <a:srgbClr val="BB57BE"/>
                </a:solidFill>
                <a:latin typeface="Trebuchet MS"/>
                <a:cs typeface="Trebuchet MS"/>
              </a:rPr>
              <a:t>l</a:t>
            </a:r>
            <a:r>
              <a:rPr spc="-55" dirty="0">
                <a:solidFill>
                  <a:srgbClr val="BB57BE"/>
                </a:solidFill>
                <a:latin typeface="Trebuchet MS"/>
                <a:cs typeface="Trebuchet MS"/>
              </a:rPr>
              <a:t>y  </a:t>
            </a:r>
            <a:r>
              <a:rPr spc="-95" dirty="0">
                <a:solidFill>
                  <a:srgbClr val="BB57BE"/>
                </a:solidFill>
                <a:latin typeface="Trebuchet MS"/>
                <a:cs typeface="Trebuchet MS"/>
              </a:rPr>
              <a:t>complex</a:t>
            </a:r>
            <a:r>
              <a:rPr spc="-1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20" dirty="0">
                <a:solidFill>
                  <a:srgbClr val="BB57BE"/>
                </a:solidFill>
                <a:latin typeface="Trebuchet MS"/>
                <a:cs typeface="Trebuchet MS"/>
              </a:rPr>
              <a:t>RNNs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79929" y="1879601"/>
            <a:ext cx="1075690" cy="2811145"/>
          </a:xfrm>
          <a:custGeom>
            <a:avLst/>
            <a:gdLst/>
            <a:ahLst/>
            <a:cxnLst/>
            <a:rect l="l" t="t" r="r" b="b"/>
            <a:pathLst>
              <a:path w="1075690" h="2811145">
                <a:moveTo>
                  <a:pt x="0" y="0"/>
                </a:moveTo>
                <a:lnTo>
                  <a:pt x="1075270" y="0"/>
                </a:lnTo>
                <a:lnTo>
                  <a:pt x="1075270" y="2810931"/>
                </a:lnTo>
                <a:lnTo>
                  <a:pt x="0" y="281093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B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369555" y="4793552"/>
            <a:ext cx="185483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82880" marR="5080" indent="-170815">
              <a:lnSpc>
                <a:spcPts val="2130"/>
              </a:lnSpc>
              <a:spcBef>
                <a:spcPts val="195"/>
              </a:spcBef>
            </a:pPr>
            <a:r>
              <a:rPr spc="-100" dirty="0">
                <a:solidFill>
                  <a:srgbClr val="00B050"/>
                </a:solidFill>
                <a:latin typeface="Trebuchet MS"/>
                <a:cs typeface="Trebuchet MS"/>
              </a:rPr>
              <a:t>Perplexity</a:t>
            </a:r>
            <a:r>
              <a:rPr spc="-21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00B050"/>
                </a:solidFill>
                <a:latin typeface="Trebuchet MS"/>
                <a:cs typeface="Trebuchet MS"/>
              </a:rPr>
              <a:t>improves  </a:t>
            </a:r>
            <a:r>
              <a:rPr spc="-85" dirty="0">
                <a:solidFill>
                  <a:srgbClr val="00B050"/>
                </a:solidFill>
                <a:latin typeface="Trebuchet MS"/>
                <a:cs typeface="Trebuchet MS"/>
              </a:rPr>
              <a:t>(lower </a:t>
            </a:r>
            <a:r>
              <a:rPr spc="-65" dirty="0">
                <a:solidFill>
                  <a:srgbClr val="00B050"/>
                </a:solidFill>
                <a:latin typeface="Trebuchet MS"/>
                <a:cs typeface="Trebuchet MS"/>
              </a:rPr>
              <a:t>is</a:t>
            </a:r>
            <a:r>
              <a:rPr spc="-20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pc="-105" dirty="0">
                <a:solidFill>
                  <a:srgbClr val="00B050"/>
                </a:solidFill>
                <a:latin typeface="Trebuchet MS"/>
                <a:cs typeface="Trebuchet MS"/>
              </a:rPr>
              <a:t>better)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39133" y="2111947"/>
            <a:ext cx="76200" cy="2326005"/>
          </a:xfrm>
          <a:custGeom>
            <a:avLst/>
            <a:gdLst/>
            <a:ahLst/>
            <a:cxnLst/>
            <a:rect l="l" t="t" r="r" b="b"/>
            <a:pathLst>
              <a:path w="76200" h="2326004">
                <a:moveTo>
                  <a:pt x="76200" y="2249652"/>
                </a:moveTo>
                <a:lnTo>
                  <a:pt x="0" y="2249652"/>
                </a:lnTo>
                <a:lnTo>
                  <a:pt x="38100" y="2325852"/>
                </a:lnTo>
                <a:lnTo>
                  <a:pt x="76200" y="2249652"/>
                </a:lnTo>
                <a:close/>
              </a:path>
              <a:path w="76200" h="2326004">
                <a:moveTo>
                  <a:pt x="47625" y="0"/>
                </a:moveTo>
                <a:lnTo>
                  <a:pt x="28575" y="0"/>
                </a:lnTo>
                <a:lnTo>
                  <a:pt x="28575" y="2249652"/>
                </a:lnTo>
                <a:lnTo>
                  <a:pt x="47625" y="2249652"/>
                </a:lnTo>
                <a:lnTo>
                  <a:pt x="47625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57256" y="5773016"/>
            <a:ext cx="61277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85" dirty="0">
                <a:latin typeface="Trebuchet MS"/>
                <a:cs typeface="Trebuchet MS"/>
              </a:rPr>
              <a:t>Source:</a:t>
            </a:r>
            <a:r>
              <a:rPr sz="1200" b="1" spc="15" dirty="0">
                <a:latin typeface="Trebuchet MS"/>
                <a:cs typeface="Trebuchet MS"/>
              </a:rPr>
              <a:t> </a:t>
            </a:r>
            <a:r>
              <a:rPr sz="1200" spc="-70" dirty="0">
                <a:latin typeface="Trebuchet MS"/>
                <a:cs typeface="Trebuchet MS"/>
              </a:rPr>
              <a:t>https://research.fb.com/building-an-efficient-neural-language-model-over-a-billion-words/</a:t>
            </a:r>
            <a:endParaRPr sz="12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4815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6830" y="250191"/>
            <a:ext cx="122656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05" dirty="0"/>
              <a:t>Why </a:t>
            </a:r>
            <a:r>
              <a:rPr spc="-145" dirty="0"/>
              <a:t>should </a:t>
            </a:r>
            <a:r>
              <a:rPr spc="-180" dirty="0"/>
              <a:t>we </a:t>
            </a:r>
            <a:r>
              <a:rPr spc="-225" dirty="0"/>
              <a:t>care </a:t>
            </a:r>
            <a:r>
              <a:rPr spc="-145" dirty="0"/>
              <a:t>about </a:t>
            </a:r>
            <a:r>
              <a:rPr spc="-185" dirty="0"/>
              <a:t>Language</a:t>
            </a:r>
            <a:r>
              <a:rPr spc="-655" dirty="0"/>
              <a:t> </a:t>
            </a:r>
            <a:r>
              <a:rPr spc="-65" dirty="0"/>
              <a:t>Modeling?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027431"/>
            <a:ext cx="7964170" cy="8737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spcBef>
                <a:spcPts val="7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Modeling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is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BB57BE"/>
                </a:solidFill>
                <a:latin typeface="Trebuchet MS"/>
                <a:cs typeface="Trebuchet MS"/>
              </a:rPr>
              <a:t>subcomponent</a:t>
            </a:r>
            <a:r>
              <a:rPr sz="2400" spc="-1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other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NLP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systems: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55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200" spc="-95" dirty="0">
                <a:latin typeface="Trebuchet MS"/>
                <a:cs typeface="Trebuchet MS"/>
              </a:rPr>
              <a:t>Speech</a:t>
            </a:r>
            <a:r>
              <a:rPr sz="2200" spc="-17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recognition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353379" y="1303189"/>
            <a:ext cx="6791959" cy="2230738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584200" indent="-228600">
              <a:spcBef>
                <a:spcPts val="515"/>
              </a:spcBef>
              <a:buClr>
                <a:srgbClr val="CC0000"/>
              </a:buClr>
              <a:buFont typeface="Times New Roman"/>
              <a:buChar char="•"/>
              <a:tabLst>
                <a:tab pos="583565" algn="l"/>
                <a:tab pos="584200" algn="l"/>
              </a:tabLst>
            </a:pPr>
            <a:r>
              <a:rPr spc="-45" dirty="0"/>
              <a:t>Use</a:t>
            </a:r>
            <a:r>
              <a:rPr spc="-130" dirty="0"/>
              <a:t> </a:t>
            </a:r>
            <a:r>
              <a:rPr spc="-85" dirty="0"/>
              <a:t>a</a:t>
            </a:r>
            <a:r>
              <a:rPr spc="-130" dirty="0"/>
              <a:t> </a:t>
            </a:r>
            <a:r>
              <a:rPr spc="55" dirty="0"/>
              <a:t>LM</a:t>
            </a:r>
            <a:r>
              <a:rPr spc="-135" dirty="0"/>
              <a:t> </a:t>
            </a:r>
            <a:r>
              <a:rPr spc="-70" dirty="0"/>
              <a:t>to</a:t>
            </a:r>
            <a:r>
              <a:rPr spc="-125" dirty="0"/>
              <a:t> </a:t>
            </a:r>
            <a:r>
              <a:rPr spc="-80" dirty="0"/>
              <a:t>generate</a:t>
            </a:r>
            <a:r>
              <a:rPr spc="-130" dirty="0"/>
              <a:t> </a:t>
            </a:r>
            <a:r>
              <a:rPr spc="-90" dirty="0"/>
              <a:t>transcription,</a:t>
            </a:r>
            <a:r>
              <a:rPr spc="-130" dirty="0"/>
              <a:t> </a:t>
            </a:r>
            <a:r>
              <a:rPr spc="-70" dirty="0">
                <a:solidFill>
                  <a:srgbClr val="BB57BE"/>
                </a:solidFill>
              </a:rPr>
              <a:t>conditioned</a:t>
            </a:r>
            <a:r>
              <a:rPr spc="-125" dirty="0">
                <a:solidFill>
                  <a:srgbClr val="BB57BE"/>
                </a:solidFill>
              </a:rPr>
              <a:t> </a:t>
            </a:r>
            <a:r>
              <a:rPr spc="-30" dirty="0"/>
              <a:t>on</a:t>
            </a:r>
            <a:r>
              <a:rPr spc="-130" dirty="0"/>
              <a:t> </a:t>
            </a:r>
            <a:r>
              <a:rPr spc="-65" dirty="0"/>
              <a:t>audio</a:t>
            </a:r>
          </a:p>
          <a:p>
            <a:pPr marL="241300" indent="-228600"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240665" algn="l"/>
                <a:tab pos="241300" algn="l"/>
              </a:tabLst>
            </a:pPr>
            <a:r>
              <a:rPr spc="-45" dirty="0"/>
              <a:t>Machine</a:t>
            </a:r>
            <a:r>
              <a:rPr spc="-165" dirty="0"/>
              <a:t> </a:t>
            </a:r>
            <a:r>
              <a:rPr spc="-100" dirty="0"/>
              <a:t>Translation</a:t>
            </a:r>
            <a:endParaRPr/>
          </a:p>
          <a:p>
            <a:pPr marL="584200" lvl="1" indent="-228600">
              <a:spcBef>
                <a:spcPts val="459"/>
              </a:spcBef>
              <a:buClr>
                <a:srgbClr val="CC0000"/>
              </a:buClr>
              <a:buFont typeface="Times New Roman"/>
              <a:buChar char="•"/>
              <a:tabLst>
                <a:tab pos="583565" algn="l"/>
                <a:tab pos="584200" algn="l"/>
              </a:tabLst>
            </a:pPr>
            <a:r>
              <a:rPr spc="-45" dirty="0">
                <a:latin typeface="Trebuchet MS"/>
                <a:cs typeface="Trebuchet MS"/>
              </a:rPr>
              <a:t>Use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a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55" dirty="0">
                <a:latin typeface="Trebuchet MS"/>
                <a:cs typeface="Trebuchet MS"/>
              </a:rPr>
              <a:t>LM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to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generate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90" dirty="0">
                <a:latin typeface="Trebuchet MS"/>
                <a:cs typeface="Trebuchet MS"/>
              </a:rPr>
              <a:t>translation,</a:t>
            </a:r>
            <a:r>
              <a:rPr spc="-130" dirty="0"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conditioned</a:t>
            </a:r>
            <a:r>
              <a:rPr spc="-13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30" dirty="0">
                <a:latin typeface="Trebuchet MS"/>
                <a:cs typeface="Trebuchet MS"/>
              </a:rPr>
              <a:t>on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original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text</a:t>
            </a:r>
            <a:endParaRPr>
              <a:latin typeface="Trebuchet MS"/>
              <a:cs typeface="Trebuchet MS"/>
            </a:endParaRPr>
          </a:p>
          <a:p>
            <a:pPr marL="241300" indent="-228600">
              <a:spcBef>
                <a:spcPts val="505"/>
              </a:spcBef>
              <a:buClr>
                <a:srgbClr val="3A87FF"/>
              </a:buClr>
              <a:buFont typeface="Times New Roman"/>
              <a:buChar char="•"/>
              <a:tabLst>
                <a:tab pos="240665" algn="l"/>
                <a:tab pos="241300" algn="l"/>
              </a:tabLst>
            </a:pPr>
            <a:r>
              <a:rPr spc="-90" dirty="0"/>
              <a:t>Summarization</a:t>
            </a:r>
            <a:endParaRPr/>
          </a:p>
          <a:p>
            <a:pPr marL="584200" lvl="1" indent="-228600">
              <a:spcBef>
                <a:spcPts val="459"/>
              </a:spcBef>
              <a:buClr>
                <a:srgbClr val="CC0000"/>
              </a:buClr>
              <a:buFont typeface="Times New Roman"/>
              <a:buChar char="•"/>
              <a:tabLst>
                <a:tab pos="583565" algn="l"/>
                <a:tab pos="584200" algn="l"/>
              </a:tabLst>
            </a:pPr>
            <a:r>
              <a:rPr spc="-45" dirty="0">
                <a:latin typeface="Trebuchet MS"/>
                <a:cs typeface="Trebuchet MS"/>
              </a:rPr>
              <a:t>Use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85" dirty="0">
                <a:latin typeface="Trebuchet MS"/>
                <a:cs typeface="Trebuchet MS"/>
              </a:rPr>
              <a:t>a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55" dirty="0">
                <a:latin typeface="Trebuchet MS"/>
                <a:cs typeface="Trebuchet MS"/>
              </a:rPr>
              <a:t>LM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to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generate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80" dirty="0">
                <a:latin typeface="Trebuchet MS"/>
                <a:cs typeface="Trebuchet MS"/>
              </a:rPr>
              <a:t>summary,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conditioned</a:t>
            </a:r>
            <a:r>
              <a:rPr spc="-13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pc="-30" dirty="0">
                <a:latin typeface="Trebuchet MS"/>
                <a:cs typeface="Trebuchet MS"/>
              </a:rPr>
              <a:t>on</a:t>
            </a:r>
            <a:r>
              <a:rPr spc="-13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original</a:t>
            </a:r>
            <a:r>
              <a:rPr spc="-140" dirty="0">
                <a:latin typeface="Trebuchet MS"/>
                <a:cs typeface="Trebuchet MS"/>
              </a:rPr>
              <a:t> </a:t>
            </a:r>
            <a:r>
              <a:rPr spc="-110" dirty="0">
                <a:latin typeface="Trebuchet MS"/>
                <a:cs typeface="Trebuchet MS"/>
              </a:rPr>
              <a:t>text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541" y="4621950"/>
            <a:ext cx="6957695" cy="7600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Modeling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is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benchmark</a:t>
            </a:r>
            <a:r>
              <a:rPr sz="2400" spc="-18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task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helps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us </a:t>
            </a:r>
            <a:r>
              <a:rPr sz="2400" spc="-4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measure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60" dirty="0">
                <a:solidFill>
                  <a:srgbClr val="BB57BE"/>
                </a:solidFill>
                <a:latin typeface="Trebuchet MS"/>
                <a:cs typeface="Trebuchet MS"/>
              </a:rPr>
              <a:t>our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BB57BE"/>
                </a:solidFill>
                <a:latin typeface="Trebuchet MS"/>
                <a:cs typeface="Trebuchet MS"/>
              </a:rPr>
              <a:t>progress</a:t>
            </a:r>
            <a:r>
              <a:rPr sz="2400" spc="-1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understanding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language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64524" y="1600433"/>
            <a:ext cx="283845" cy="2158365"/>
          </a:xfrm>
          <a:custGeom>
            <a:avLst/>
            <a:gdLst/>
            <a:ahLst/>
            <a:cxnLst/>
            <a:rect l="l" t="t" r="r" b="b"/>
            <a:pathLst>
              <a:path w="283845" h="2158365">
                <a:moveTo>
                  <a:pt x="0" y="0"/>
                </a:moveTo>
                <a:lnTo>
                  <a:pt x="55168" y="6806"/>
                </a:lnTo>
                <a:lnTo>
                  <a:pt x="100219" y="25368"/>
                </a:lnTo>
                <a:lnTo>
                  <a:pt x="130594" y="52898"/>
                </a:lnTo>
                <a:lnTo>
                  <a:pt x="141732" y="86610"/>
                </a:lnTo>
                <a:lnTo>
                  <a:pt x="141732" y="992260"/>
                </a:lnTo>
                <a:lnTo>
                  <a:pt x="152870" y="1025975"/>
                </a:lnTo>
                <a:lnTo>
                  <a:pt x="183244" y="1053505"/>
                </a:lnTo>
                <a:lnTo>
                  <a:pt x="228295" y="1072065"/>
                </a:lnTo>
                <a:lnTo>
                  <a:pt x="283464" y="1078870"/>
                </a:lnTo>
                <a:lnTo>
                  <a:pt x="228295" y="1085677"/>
                </a:lnTo>
                <a:lnTo>
                  <a:pt x="183244" y="1104240"/>
                </a:lnTo>
                <a:lnTo>
                  <a:pt x="152870" y="1131772"/>
                </a:lnTo>
                <a:lnTo>
                  <a:pt x="141732" y="1165486"/>
                </a:lnTo>
                <a:lnTo>
                  <a:pt x="141732" y="2071139"/>
                </a:lnTo>
                <a:lnTo>
                  <a:pt x="130594" y="2104852"/>
                </a:lnTo>
                <a:lnTo>
                  <a:pt x="100219" y="2132383"/>
                </a:lnTo>
                <a:lnTo>
                  <a:pt x="55168" y="2150944"/>
                </a:lnTo>
                <a:lnTo>
                  <a:pt x="0" y="2157751"/>
                </a:lnTo>
              </a:path>
            </a:pathLst>
          </a:custGeom>
          <a:ln w="28575">
            <a:solidFill>
              <a:srgbClr val="BB57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70924" y="1725879"/>
            <a:ext cx="117348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These  </a:t>
            </a:r>
            <a:r>
              <a:rPr sz="2000" spc="-80" dirty="0">
                <a:solidFill>
                  <a:srgbClr val="BB57BE"/>
                </a:solidFill>
                <a:latin typeface="Trebuchet MS"/>
                <a:cs typeface="Trebuchet MS"/>
              </a:rPr>
              <a:t>systems  </a:t>
            </a:r>
            <a:r>
              <a:rPr sz="2000" spc="-100" dirty="0">
                <a:solidFill>
                  <a:srgbClr val="BB57BE"/>
                </a:solidFill>
                <a:latin typeface="Trebuchet MS"/>
                <a:cs typeface="Trebuchet MS"/>
              </a:rPr>
              <a:t>are </a:t>
            </a:r>
            <a:r>
              <a:rPr sz="2000" spc="-114" dirty="0">
                <a:solidFill>
                  <a:srgbClr val="BB57BE"/>
                </a:solidFill>
                <a:latin typeface="Trebuchet MS"/>
                <a:cs typeface="Trebuchet MS"/>
              </a:rPr>
              <a:t>called  </a:t>
            </a:r>
            <a:r>
              <a:rPr sz="2000" i="1" spc="-80" dirty="0">
                <a:solidFill>
                  <a:srgbClr val="BB57BE"/>
                </a:solidFill>
                <a:latin typeface="Trebuchet MS"/>
                <a:cs typeface="Trebuchet MS"/>
              </a:rPr>
              <a:t>co</a:t>
            </a:r>
            <a:r>
              <a:rPr sz="2000" i="1" spc="-70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z="2000" i="1" spc="-95" dirty="0">
                <a:solidFill>
                  <a:srgbClr val="BB57BE"/>
                </a:solidFill>
                <a:latin typeface="Trebuchet MS"/>
                <a:cs typeface="Trebuchet MS"/>
              </a:rPr>
              <a:t>d</a:t>
            </a:r>
            <a:r>
              <a:rPr sz="2000" i="1" spc="-155" dirty="0">
                <a:solidFill>
                  <a:srgbClr val="BB57BE"/>
                </a:solidFill>
                <a:latin typeface="Trebuchet MS"/>
                <a:cs typeface="Trebuchet MS"/>
              </a:rPr>
              <a:t>i</a:t>
            </a:r>
            <a:r>
              <a:rPr sz="2000" i="1" spc="-165" dirty="0">
                <a:solidFill>
                  <a:srgbClr val="BB57BE"/>
                </a:solidFill>
                <a:latin typeface="Trebuchet MS"/>
                <a:cs typeface="Trebuchet MS"/>
              </a:rPr>
              <a:t>t</a:t>
            </a:r>
            <a:r>
              <a:rPr sz="2000" i="1" spc="-155" dirty="0">
                <a:solidFill>
                  <a:srgbClr val="BB57BE"/>
                </a:solidFill>
                <a:latin typeface="Trebuchet MS"/>
                <a:cs typeface="Trebuchet MS"/>
              </a:rPr>
              <a:t>i</a:t>
            </a:r>
            <a:r>
              <a:rPr sz="2000" i="1" spc="-55" dirty="0">
                <a:solidFill>
                  <a:srgbClr val="BB57BE"/>
                </a:solidFill>
                <a:latin typeface="Trebuchet MS"/>
                <a:cs typeface="Trebuchet MS"/>
              </a:rPr>
              <a:t>o</a:t>
            </a:r>
            <a:r>
              <a:rPr sz="2000" i="1" spc="-70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z="2000" i="1" spc="-30" dirty="0">
                <a:solidFill>
                  <a:srgbClr val="BB57BE"/>
                </a:solidFill>
                <a:latin typeface="Trebuchet MS"/>
                <a:cs typeface="Trebuchet MS"/>
              </a:rPr>
              <a:t>a</a:t>
            </a:r>
            <a:r>
              <a:rPr sz="2000" i="1" spc="-180" dirty="0">
                <a:solidFill>
                  <a:srgbClr val="BB57BE"/>
                </a:solidFill>
                <a:latin typeface="Trebuchet MS"/>
                <a:cs typeface="Trebuchet MS"/>
              </a:rPr>
              <a:t>l </a:t>
            </a:r>
            <a:r>
              <a:rPr sz="2000" i="1" spc="-17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i="1" spc="-60" dirty="0">
                <a:solidFill>
                  <a:srgbClr val="BB57BE"/>
                </a:solidFill>
                <a:latin typeface="Trebuchet MS"/>
                <a:cs typeface="Trebuchet MS"/>
              </a:rPr>
              <a:t>Language  </a:t>
            </a:r>
            <a:r>
              <a:rPr sz="2000" i="1" spc="-50" dirty="0">
                <a:solidFill>
                  <a:srgbClr val="BB57BE"/>
                </a:solidFill>
                <a:latin typeface="Trebuchet MS"/>
                <a:cs typeface="Trebuchet MS"/>
              </a:rPr>
              <a:t>Models</a:t>
            </a:r>
            <a:endParaRPr sz="20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25340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92370" y="250191"/>
            <a:ext cx="22072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0" dirty="0"/>
              <a:t>R</a:t>
            </a:r>
            <a:r>
              <a:rPr spc="-229" dirty="0"/>
              <a:t>e</a:t>
            </a:r>
            <a:r>
              <a:rPr spc="-215" dirty="0"/>
              <a:t>c</a:t>
            </a:r>
            <a:r>
              <a:rPr spc="-229" dirty="0"/>
              <a:t>a</a:t>
            </a:r>
            <a:r>
              <a:rPr spc="-150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4074"/>
            <a:ext cx="7940040" cy="52860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u="heavy" spc="-14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Language</a:t>
            </a:r>
            <a:r>
              <a:rPr sz="2400" b="1" u="heavy" spc="-18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7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Model</a:t>
            </a:r>
            <a:r>
              <a:rPr sz="2400" spc="-70" dirty="0">
                <a:latin typeface="Trebuchet MS"/>
                <a:cs typeface="Trebuchet MS"/>
              </a:rPr>
              <a:t>: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A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system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predicts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10" dirty="0">
                <a:solidFill>
                  <a:srgbClr val="BB57BE"/>
                </a:solidFill>
                <a:latin typeface="Trebuchet MS"/>
                <a:cs typeface="Trebuchet MS"/>
              </a:rPr>
              <a:t>the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20" dirty="0">
                <a:solidFill>
                  <a:srgbClr val="BB57BE"/>
                </a:solidFill>
                <a:latin typeface="Trebuchet MS"/>
                <a:cs typeface="Trebuchet MS"/>
              </a:rPr>
              <a:t>next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BB57BE"/>
                </a:solidFill>
                <a:latin typeface="Trebuchet MS"/>
                <a:cs typeface="Trebuchet MS"/>
              </a:rPr>
              <a:t>word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u="heavy" spc="-16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Recurrent</a:t>
            </a:r>
            <a:r>
              <a:rPr sz="2400" b="1" u="heavy" spc="-17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2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Neural</a:t>
            </a:r>
            <a:r>
              <a:rPr sz="2400" b="1" u="heavy" spc="-18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4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Network</a:t>
            </a:r>
            <a:r>
              <a:rPr sz="2400" spc="-140" dirty="0">
                <a:latin typeface="Trebuchet MS"/>
                <a:cs typeface="Trebuchet MS"/>
              </a:rPr>
              <a:t>: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family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neural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networks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45" dirty="0">
                <a:latin typeface="Trebuchet MS"/>
                <a:cs typeface="Trebuchet MS"/>
              </a:rPr>
              <a:t>that: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9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45" dirty="0">
                <a:latin typeface="Trebuchet MS"/>
                <a:cs typeface="Trebuchet MS"/>
              </a:rPr>
              <a:t>Take 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sequential </a:t>
            </a:r>
            <a:r>
              <a:rPr sz="2400" spc="-95" dirty="0">
                <a:solidFill>
                  <a:srgbClr val="BB57BE"/>
                </a:solidFill>
                <a:latin typeface="Trebuchet MS"/>
                <a:cs typeface="Trebuchet MS"/>
              </a:rPr>
              <a:t>input of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any</a:t>
            </a:r>
            <a:r>
              <a:rPr sz="2400" spc="-50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length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90" dirty="0">
                <a:latin typeface="Trebuchet MS"/>
                <a:cs typeface="Trebuchet MS"/>
              </a:rPr>
              <a:t>Apply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the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BB57BE"/>
                </a:solidFill>
                <a:latin typeface="Trebuchet MS"/>
                <a:cs typeface="Trebuchet MS"/>
              </a:rPr>
              <a:t>same</a:t>
            </a:r>
            <a:r>
              <a:rPr sz="2400" spc="-18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5" dirty="0">
                <a:solidFill>
                  <a:srgbClr val="BB57BE"/>
                </a:solidFill>
                <a:latin typeface="Trebuchet MS"/>
                <a:cs typeface="Trebuchet MS"/>
              </a:rPr>
              <a:t>weights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40" dirty="0">
                <a:solidFill>
                  <a:srgbClr val="BB57BE"/>
                </a:solidFill>
                <a:latin typeface="Trebuchet MS"/>
                <a:cs typeface="Trebuchet MS"/>
              </a:rPr>
              <a:t>on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14" dirty="0">
                <a:solidFill>
                  <a:srgbClr val="BB57BE"/>
                </a:solidFill>
                <a:latin typeface="Trebuchet MS"/>
                <a:cs typeface="Trebuchet MS"/>
              </a:rPr>
              <a:t>each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step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10" dirty="0">
                <a:latin typeface="Trebuchet MS"/>
                <a:cs typeface="Trebuchet MS"/>
              </a:rPr>
              <a:t>Can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optionally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produce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output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40" dirty="0">
                <a:latin typeface="Trebuchet MS"/>
                <a:cs typeface="Trebuchet MS"/>
              </a:rPr>
              <a:t>on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each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step</a:t>
            </a:r>
            <a:endParaRPr sz="2400">
              <a:latin typeface="Trebuchet MS"/>
              <a:cs typeface="Trebuchet MS"/>
            </a:endParaRPr>
          </a:p>
          <a:p>
            <a:pPr lvl="1">
              <a:spcBef>
                <a:spcPts val="55"/>
              </a:spcBef>
              <a:buClr>
                <a:srgbClr val="3A87FF"/>
              </a:buClr>
              <a:buFont typeface="Times New Roman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solidFill>
                  <a:srgbClr val="C00000"/>
                </a:solidFill>
                <a:latin typeface="Trebuchet MS"/>
                <a:cs typeface="Trebuchet MS"/>
              </a:rPr>
              <a:t>Recurrent</a:t>
            </a:r>
            <a:r>
              <a:rPr sz="2400" spc="-1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C00000"/>
                </a:solidFill>
                <a:latin typeface="Trebuchet MS"/>
                <a:cs typeface="Trebuchet MS"/>
              </a:rPr>
              <a:t>Neural</a:t>
            </a:r>
            <a:r>
              <a:rPr sz="2400" spc="-1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85" dirty="0">
                <a:solidFill>
                  <a:srgbClr val="C00000"/>
                </a:solidFill>
                <a:latin typeface="Trebuchet MS"/>
                <a:cs typeface="Trebuchet MS"/>
              </a:rPr>
              <a:t>Network</a:t>
            </a:r>
            <a:r>
              <a:rPr sz="2400" spc="-19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530" dirty="0">
                <a:solidFill>
                  <a:srgbClr val="C00000"/>
                </a:solidFill>
                <a:latin typeface="Trebuchet MS"/>
                <a:cs typeface="Trebuchet MS"/>
              </a:rPr>
              <a:t>≠</a:t>
            </a:r>
            <a:r>
              <a:rPr sz="2400" spc="-195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C00000"/>
                </a:solidFill>
                <a:latin typeface="Trebuchet MS"/>
                <a:cs typeface="Trebuchet MS"/>
              </a:rPr>
              <a:t>Language</a:t>
            </a:r>
            <a:r>
              <a:rPr sz="2400" spc="-18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Model</a:t>
            </a:r>
            <a:endParaRPr sz="2400">
              <a:latin typeface="Trebuchet MS"/>
              <a:cs typeface="Trebuchet MS"/>
            </a:endParaRPr>
          </a:p>
          <a:p>
            <a:pPr>
              <a:spcBef>
                <a:spcPts val="50"/>
              </a:spcBef>
              <a:buClr>
                <a:srgbClr val="CC0000"/>
              </a:buClr>
              <a:buFont typeface="Times New Roman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355600" indent="-342900">
              <a:spcBef>
                <a:spcPts val="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05" dirty="0">
                <a:latin typeface="Trebuchet MS"/>
                <a:cs typeface="Trebuchet MS"/>
              </a:rPr>
              <a:t>We’ve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shown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that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RNNs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are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great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way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build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LM.</a:t>
            </a:r>
            <a:endParaRPr sz="2400">
              <a:latin typeface="Trebuchet MS"/>
              <a:cs typeface="Trebuchet MS"/>
            </a:endParaRPr>
          </a:p>
          <a:p>
            <a:pPr>
              <a:spcBef>
                <a:spcPts val="25"/>
              </a:spcBef>
              <a:buClr>
                <a:srgbClr val="CC0000"/>
              </a:buClr>
              <a:buFont typeface="Times New Roman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latin typeface="Trebuchet MS"/>
                <a:cs typeface="Trebuchet MS"/>
              </a:rPr>
              <a:t>But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RNNs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are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useful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for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much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more!</a:t>
            </a:r>
            <a:endParaRPr sz="24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62923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0072" y="250191"/>
            <a:ext cx="85318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for</a:t>
            </a:r>
            <a:r>
              <a:rPr spc="-620" dirty="0"/>
              <a:t> </a:t>
            </a:r>
            <a:r>
              <a:rPr spc="-135" dirty="0"/>
              <a:t>tagging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31821" y="1412465"/>
            <a:ext cx="4972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u="sng" spc="-9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part-of-speech tagging</a:t>
            </a:r>
            <a:r>
              <a:rPr spc="-90" dirty="0">
                <a:solidFill>
                  <a:srgbClr val="3A87FF"/>
                </a:solidFill>
                <a:latin typeface="Trebuchet MS"/>
                <a:cs typeface="Trebuchet MS"/>
              </a:rPr>
              <a:t>,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named </a:t>
            </a: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entity</a:t>
            </a:r>
            <a:r>
              <a:rPr spc="-27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recognition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0148" y="2529446"/>
            <a:ext cx="6791731" cy="2153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96712" y="4684662"/>
            <a:ext cx="782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k</a:t>
            </a:r>
            <a:r>
              <a:rPr i="1" spc="-80" dirty="0">
                <a:latin typeface="Trebuchet MS"/>
                <a:cs typeface="Trebuchet MS"/>
              </a:rPr>
              <a:t>n</a:t>
            </a:r>
            <a:r>
              <a:rPr i="1" spc="-45" dirty="0">
                <a:latin typeface="Trebuchet MS"/>
                <a:cs typeface="Trebuchet MS"/>
              </a:rPr>
              <a:t>o</a:t>
            </a:r>
            <a:r>
              <a:rPr i="1" spc="-80" dirty="0">
                <a:latin typeface="Trebuchet MS"/>
                <a:cs typeface="Trebuchet MS"/>
              </a:rPr>
              <a:t>c</a:t>
            </a:r>
            <a:r>
              <a:rPr i="1" spc="-160" dirty="0">
                <a:latin typeface="Trebuchet MS"/>
                <a:cs typeface="Trebuchet MS"/>
              </a:rPr>
              <a:t>k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61543" y="4684662"/>
            <a:ext cx="43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5" dirty="0">
                <a:latin typeface="Trebuchet MS"/>
                <a:cs typeface="Trebuchet MS"/>
              </a:rPr>
              <a:t>o</a:t>
            </a:r>
            <a:r>
              <a:rPr i="1" spc="-65" dirty="0">
                <a:latin typeface="Trebuchet MS"/>
                <a:cs typeface="Trebuchet MS"/>
              </a:rPr>
              <a:t>v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98396" y="4684662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88615" y="4684662"/>
            <a:ext cx="44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5" dirty="0">
                <a:latin typeface="Trebuchet MS"/>
                <a:cs typeface="Trebuchet MS"/>
              </a:rPr>
              <a:t>va</a:t>
            </a:r>
            <a:r>
              <a:rPr i="1" spc="-30" dirty="0">
                <a:latin typeface="Trebuchet MS"/>
                <a:cs typeface="Trebuchet MS"/>
              </a:rPr>
              <a:t>s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39514" y="4693907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3379" y="4693907"/>
            <a:ext cx="735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14" dirty="0">
                <a:latin typeface="Trebuchet MS"/>
                <a:cs typeface="Trebuchet MS"/>
              </a:rPr>
              <a:t>s</a:t>
            </a:r>
            <a:r>
              <a:rPr i="1" spc="-125" dirty="0">
                <a:latin typeface="Trebuchet MS"/>
                <a:cs typeface="Trebuchet MS"/>
              </a:rPr>
              <a:t>t</a:t>
            </a:r>
            <a:r>
              <a:rPr i="1" spc="-30" dirty="0">
                <a:latin typeface="Trebuchet MS"/>
                <a:cs typeface="Trebuchet MS"/>
              </a:rPr>
              <a:t>a</a:t>
            </a:r>
            <a:r>
              <a:rPr i="1" spc="-140" dirty="0">
                <a:latin typeface="Trebuchet MS"/>
                <a:cs typeface="Trebuchet MS"/>
              </a:rPr>
              <a:t>r</a:t>
            </a:r>
            <a:r>
              <a:rPr i="1" spc="-160" dirty="0">
                <a:latin typeface="Trebuchet MS"/>
                <a:cs typeface="Trebuchet MS"/>
              </a:rPr>
              <a:t>t</a:t>
            </a:r>
            <a:r>
              <a:rPr i="1" spc="-170" dirty="0">
                <a:latin typeface="Trebuchet MS"/>
                <a:cs typeface="Trebuchet MS"/>
              </a:rPr>
              <a:t>l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80" dirty="0">
                <a:latin typeface="Trebuchet MS"/>
                <a:cs typeface="Trebuchet MS"/>
              </a:rPr>
              <a:t>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69827" y="4693907"/>
            <a:ext cx="31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60" dirty="0">
                <a:latin typeface="Trebuchet MS"/>
                <a:cs typeface="Trebuchet MS"/>
              </a:rPr>
              <a:t>ca</a:t>
            </a:r>
            <a:r>
              <a:rPr i="1" spc="-155" dirty="0">
                <a:latin typeface="Trebuchet MS"/>
                <a:cs typeface="Trebuchet MS"/>
              </a:rPr>
              <a:t>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73916" y="2193772"/>
            <a:ext cx="427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0" dirty="0">
                <a:latin typeface="Trebuchet MS"/>
                <a:cs typeface="Trebuchet MS"/>
              </a:rPr>
              <a:t>V</a:t>
            </a:r>
            <a:r>
              <a:rPr spc="-50" dirty="0">
                <a:latin typeface="Trebuchet MS"/>
                <a:cs typeface="Trebuchet MS"/>
              </a:rPr>
              <a:t>B</a:t>
            </a:r>
            <a:r>
              <a:rPr spc="10" dirty="0">
                <a:latin typeface="Trebuchet MS"/>
                <a:cs typeface="Trebuchet MS"/>
              </a:rPr>
              <a:t>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61911" y="2193772"/>
            <a:ext cx="229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 dirty="0">
                <a:latin typeface="Trebuchet MS"/>
                <a:cs typeface="Trebuchet MS"/>
              </a:rPr>
              <a:t>IN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25067" y="2193772"/>
            <a:ext cx="27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0" dirty="0">
                <a:latin typeface="Trebuchet MS"/>
                <a:cs typeface="Trebuchet MS"/>
              </a:rPr>
              <a:t>DT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49741" y="2193772"/>
            <a:ext cx="320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" dirty="0">
                <a:latin typeface="Trebuchet MS"/>
                <a:cs typeface="Trebuchet MS"/>
              </a:rPr>
              <a:t>NN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66185" y="2203018"/>
            <a:ext cx="273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0" dirty="0">
                <a:latin typeface="Trebuchet MS"/>
                <a:cs typeface="Trebuchet MS"/>
              </a:rPr>
              <a:t>DT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67773" y="2203018"/>
            <a:ext cx="427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40" dirty="0">
                <a:latin typeface="Trebuchet MS"/>
                <a:cs typeface="Trebuchet MS"/>
              </a:rPr>
              <a:t>V</a:t>
            </a:r>
            <a:r>
              <a:rPr spc="-50" dirty="0">
                <a:latin typeface="Trebuchet MS"/>
                <a:cs typeface="Trebuchet MS"/>
              </a:rPr>
              <a:t>B</a:t>
            </a:r>
            <a:r>
              <a:rPr spc="10" dirty="0">
                <a:latin typeface="Trebuchet MS"/>
                <a:cs typeface="Trebuchet MS"/>
              </a:rPr>
              <a:t>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65955" y="2203018"/>
            <a:ext cx="320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" dirty="0">
                <a:latin typeface="Trebuchet MS"/>
                <a:cs typeface="Trebuchet MS"/>
              </a:rPr>
              <a:t>NN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96785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100" y="272798"/>
            <a:ext cx="10591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for </a:t>
            </a:r>
            <a:r>
              <a:rPr spc="-204" dirty="0"/>
              <a:t>sentence</a:t>
            </a:r>
            <a:r>
              <a:rPr spc="-665" dirty="0"/>
              <a:t> </a:t>
            </a:r>
            <a:r>
              <a:rPr spc="-170" dirty="0"/>
              <a:t>classification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00148" y="4057803"/>
            <a:ext cx="6791731" cy="1630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23127" y="5690496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3755" y="5690496"/>
            <a:ext cx="58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0" dirty="0">
                <a:latin typeface="Trebuchet MS"/>
                <a:cs typeface="Trebuchet MS"/>
              </a:rPr>
              <a:t>m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85" dirty="0">
                <a:latin typeface="Trebuchet MS"/>
                <a:cs typeface="Trebuchet MS"/>
              </a:rPr>
              <a:t>v</a:t>
            </a:r>
            <a:r>
              <a:rPr i="1" spc="-125" dirty="0">
                <a:latin typeface="Trebuchet MS"/>
                <a:cs typeface="Trebuchet MS"/>
              </a:rPr>
              <a:t>ie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1271" y="5690496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25" dirty="0">
                <a:latin typeface="Trebuchet MS"/>
                <a:cs typeface="Trebuchet MS"/>
              </a:rPr>
              <a:t>a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74341" y="5690496"/>
            <a:ext cx="272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l</a:t>
            </a:r>
            <a:r>
              <a:rPr i="1" spc="-130" dirty="0">
                <a:latin typeface="Trebuchet MS"/>
                <a:cs typeface="Trebuchet MS"/>
              </a:rPr>
              <a:t>o</a:t>
            </a:r>
            <a:r>
              <a:rPr i="1" spc="-155" dirty="0">
                <a:latin typeface="Trebuchet MS"/>
                <a:cs typeface="Trebuchet MS"/>
              </a:rPr>
              <a:t>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7241" y="5699743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5" dirty="0">
                <a:latin typeface="Trebuchet MS"/>
                <a:cs typeface="Trebuchet MS"/>
              </a:rPr>
              <a:t>o</a:t>
            </a:r>
            <a:r>
              <a:rPr i="1" spc="-65" dirty="0">
                <a:latin typeface="Trebuchet MS"/>
                <a:cs typeface="Trebuchet MS"/>
              </a:rPr>
              <a:t>v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75" dirty="0">
                <a:latin typeface="Trebuchet MS"/>
                <a:cs typeface="Trebuchet MS"/>
              </a:rPr>
              <a:t>r</a:t>
            </a:r>
            <a:r>
              <a:rPr i="1" spc="-90" dirty="0">
                <a:latin typeface="Trebuchet MS"/>
                <a:cs typeface="Trebuchet MS"/>
              </a:rPr>
              <a:t>a</a:t>
            </a:r>
            <a:r>
              <a:rPr i="1" spc="-170" dirty="0">
                <a:latin typeface="Trebuchet MS"/>
                <a:cs typeface="Trebuchet MS"/>
              </a:rPr>
              <a:t>l</a:t>
            </a:r>
            <a:r>
              <a:rPr i="1" spc="-165" dirty="0">
                <a:latin typeface="Trebuchet MS"/>
                <a:cs typeface="Trebuchet MS"/>
              </a:rPr>
              <a:t>l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8253" y="5699743"/>
            <a:ext cx="8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0" dirty="0">
                <a:latin typeface="Trebuchet MS"/>
                <a:cs typeface="Trebuchet MS"/>
              </a:rPr>
              <a:t>I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50626" y="5699743"/>
            <a:ext cx="75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240" dirty="0">
                <a:latin typeface="Trebuchet MS"/>
                <a:cs typeface="Trebuchet MS"/>
              </a:rPr>
              <a:t>j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95" dirty="0">
                <a:latin typeface="Trebuchet MS"/>
                <a:cs typeface="Trebuchet MS"/>
              </a:rPr>
              <a:t>yed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2358" y="1159777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0" dirty="0">
                <a:solidFill>
                  <a:srgbClr val="00B050"/>
                </a:solidFill>
                <a:latin typeface="Trebuchet MS"/>
                <a:cs typeface="Trebuchet MS"/>
              </a:rPr>
              <a:t>positive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0715" y="209899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0715" y="233140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20715" y="2563825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0715" y="2796247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0511" y="200546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25328" y="2319058"/>
            <a:ext cx="1788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solidFill>
                  <a:srgbClr val="7030A0"/>
                </a:solidFill>
                <a:latin typeface="Trebuchet MS"/>
                <a:cs typeface="Trebuchet MS"/>
              </a:rPr>
              <a:t>Sentence</a:t>
            </a:r>
            <a:r>
              <a:rPr spc="-160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7030A0"/>
                </a:solidFill>
                <a:latin typeface="Trebuchet MS"/>
                <a:cs typeface="Trebuchet MS"/>
              </a:rPr>
              <a:t>encoding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55957" y="1469936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722134" y="1203757"/>
            <a:ext cx="187769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49225">
              <a:lnSpc>
                <a:spcPts val="2130"/>
              </a:lnSpc>
              <a:spcBef>
                <a:spcPts val="195"/>
              </a:spcBef>
            </a:pP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How </a:t>
            </a:r>
            <a:r>
              <a:rPr spc="-75" dirty="0">
                <a:solidFill>
                  <a:srgbClr val="7F7F7F"/>
                </a:solidFill>
                <a:latin typeface="Trebuchet MS"/>
                <a:cs typeface="Trebuchet MS"/>
              </a:rPr>
              <a:t>to </a:t>
            </a:r>
            <a:r>
              <a:rPr spc="-80" dirty="0">
                <a:solidFill>
                  <a:srgbClr val="7F7F7F"/>
                </a:solidFill>
                <a:latin typeface="Trebuchet MS"/>
                <a:cs typeface="Trebuchet MS"/>
              </a:rPr>
              <a:t>compute  </a:t>
            </a:r>
            <a:r>
              <a:rPr spc="-85" dirty="0">
                <a:solidFill>
                  <a:srgbClr val="7F7F7F"/>
                </a:solidFill>
                <a:latin typeface="Trebuchet MS"/>
                <a:cs typeface="Trebuchet MS"/>
              </a:rPr>
              <a:t>sentence</a:t>
            </a:r>
            <a:r>
              <a:rPr spc="-15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encoding?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26104" y="1707014"/>
            <a:ext cx="259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u="sng" spc="-8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sentiment</a:t>
            </a:r>
            <a:r>
              <a:rPr u="sng" spc="-17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9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classification</a:t>
            </a:r>
            <a:endParaRPr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61898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00148" y="4057803"/>
            <a:ext cx="6791731" cy="1630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23127" y="5690496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3755" y="5690496"/>
            <a:ext cx="58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0" dirty="0">
                <a:latin typeface="Trebuchet MS"/>
                <a:cs typeface="Trebuchet MS"/>
              </a:rPr>
              <a:t>m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85" dirty="0">
                <a:latin typeface="Trebuchet MS"/>
                <a:cs typeface="Trebuchet MS"/>
              </a:rPr>
              <a:t>v</a:t>
            </a:r>
            <a:r>
              <a:rPr i="1" spc="-125" dirty="0">
                <a:latin typeface="Trebuchet MS"/>
                <a:cs typeface="Trebuchet MS"/>
              </a:rPr>
              <a:t>ie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1271" y="5690496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25" dirty="0">
                <a:latin typeface="Trebuchet MS"/>
                <a:cs typeface="Trebuchet MS"/>
              </a:rPr>
              <a:t>a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74341" y="5690496"/>
            <a:ext cx="272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l</a:t>
            </a:r>
            <a:r>
              <a:rPr i="1" spc="-130" dirty="0">
                <a:latin typeface="Trebuchet MS"/>
                <a:cs typeface="Trebuchet MS"/>
              </a:rPr>
              <a:t>o</a:t>
            </a:r>
            <a:r>
              <a:rPr i="1" spc="-155" dirty="0">
                <a:latin typeface="Trebuchet MS"/>
                <a:cs typeface="Trebuchet MS"/>
              </a:rPr>
              <a:t>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7241" y="5699743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5" dirty="0">
                <a:latin typeface="Trebuchet MS"/>
                <a:cs typeface="Trebuchet MS"/>
              </a:rPr>
              <a:t>o</a:t>
            </a:r>
            <a:r>
              <a:rPr i="1" spc="-65" dirty="0">
                <a:latin typeface="Trebuchet MS"/>
                <a:cs typeface="Trebuchet MS"/>
              </a:rPr>
              <a:t>v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75" dirty="0">
                <a:latin typeface="Trebuchet MS"/>
                <a:cs typeface="Trebuchet MS"/>
              </a:rPr>
              <a:t>r</a:t>
            </a:r>
            <a:r>
              <a:rPr i="1" spc="-90" dirty="0">
                <a:latin typeface="Trebuchet MS"/>
                <a:cs typeface="Trebuchet MS"/>
              </a:rPr>
              <a:t>a</a:t>
            </a:r>
            <a:r>
              <a:rPr i="1" spc="-170" dirty="0">
                <a:latin typeface="Trebuchet MS"/>
                <a:cs typeface="Trebuchet MS"/>
              </a:rPr>
              <a:t>l</a:t>
            </a:r>
            <a:r>
              <a:rPr i="1" spc="-165" dirty="0">
                <a:latin typeface="Trebuchet MS"/>
                <a:cs typeface="Trebuchet MS"/>
              </a:rPr>
              <a:t>l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8253" y="5699743"/>
            <a:ext cx="8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0" dirty="0">
                <a:latin typeface="Trebuchet MS"/>
                <a:cs typeface="Trebuchet MS"/>
              </a:rPr>
              <a:t>I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50626" y="5699743"/>
            <a:ext cx="75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240" dirty="0">
                <a:latin typeface="Trebuchet MS"/>
                <a:cs typeface="Trebuchet MS"/>
              </a:rPr>
              <a:t>j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95" dirty="0">
                <a:latin typeface="Trebuchet MS"/>
                <a:cs typeface="Trebuchet MS"/>
              </a:rPr>
              <a:t>yed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2358" y="1159777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0" dirty="0">
                <a:solidFill>
                  <a:srgbClr val="00B050"/>
                </a:solidFill>
                <a:latin typeface="Trebuchet MS"/>
                <a:cs typeface="Trebuchet MS"/>
              </a:rPr>
              <a:t>positive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0715" y="209899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0715" y="233140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20715" y="2563825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0715" y="2796247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0511" y="200546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25328" y="2319058"/>
            <a:ext cx="1788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solidFill>
                  <a:srgbClr val="7030A0"/>
                </a:solidFill>
                <a:latin typeface="Trebuchet MS"/>
                <a:cs typeface="Trebuchet MS"/>
              </a:rPr>
              <a:t>Sentence</a:t>
            </a:r>
            <a:r>
              <a:rPr spc="-160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7030A0"/>
                </a:solidFill>
                <a:latin typeface="Trebuchet MS"/>
                <a:cs typeface="Trebuchet MS"/>
              </a:rPr>
              <a:t>encoding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55957" y="1469936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03353" y="3053702"/>
            <a:ext cx="3199130" cy="1026794"/>
          </a:xfrm>
          <a:custGeom>
            <a:avLst/>
            <a:gdLst/>
            <a:ahLst/>
            <a:cxnLst/>
            <a:rect l="l" t="t" r="r" b="b"/>
            <a:pathLst>
              <a:path w="3199129" h="1026795">
                <a:moveTo>
                  <a:pt x="113091" y="49860"/>
                </a:moveTo>
                <a:lnTo>
                  <a:pt x="48869" y="49860"/>
                </a:lnTo>
                <a:lnTo>
                  <a:pt x="3193288" y="1026210"/>
                </a:lnTo>
                <a:lnTo>
                  <a:pt x="3198939" y="1008024"/>
                </a:lnTo>
                <a:lnTo>
                  <a:pt x="113091" y="49860"/>
                </a:lnTo>
                <a:close/>
              </a:path>
              <a:path w="3199129" h="1026795">
                <a:moveTo>
                  <a:pt x="106984" y="0"/>
                </a:moveTo>
                <a:lnTo>
                  <a:pt x="0" y="24714"/>
                </a:lnTo>
                <a:lnTo>
                  <a:pt x="74168" y="105676"/>
                </a:lnTo>
                <a:lnTo>
                  <a:pt x="80200" y="105943"/>
                </a:lnTo>
                <a:lnTo>
                  <a:pt x="87960" y="98831"/>
                </a:lnTo>
                <a:lnTo>
                  <a:pt x="88214" y="92811"/>
                </a:lnTo>
                <a:lnTo>
                  <a:pt x="48869" y="49860"/>
                </a:lnTo>
                <a:lnTo>
                  <a:pt x="113091" y="49860"/>
                </a:lnTo>
                <a:lnTo>
                  <a:pt x="54521" y="31673"/>
                </a:lnTo>
                <a:lnTo>
                  <a:pt x="111277" y="18567"/>
                </a:lnTo>
                <a:lnTo>
                  <a:pt x="114465" y="13449"/>
                </a:lnTo>
                <a:lnTo>
                  <a:pt x="112102" y="3200"/>
                </a:lnTo>
                <a:lnTo>
                  <a:pt x="10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23887" y="3333483"/>
            <a:ext cx="574039" cy="2552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22172" y="1203757"/>
            <a:ext cx="187769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49225">
              <a:lnSpc>
                <a:spcPts val="2130"/>
              </a:lnSpc>
              <a:spcBef>
                <a:spcPts val="195"/>
              </a:spcBef>
            </a:pP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How </a:t>
            </a:r>
            <a:r>
              <a:rPr spc="-75" dirty="0">
                <a:solidFill>
                  <a:srgbClr val="7F7F7F"/>
                </a:solidFill>
                <a:latin typeface="Trebuchet MS"/>
                <a:cs typeface="Trebuchet MS"/>
              </a:rPr>
              <a:t>to </a:t>
            </a:r>
            <a:r>
              <a:rPr spc="-80" dirty="0">
                <a:solidFill>
                  <a:srgbClr val="7F7F7F"/>
                </a:solidFill>
                <a:latin typeface="Trebuchet MS"/>
                <a:cs typeface="Trebuchet MS"/>
              </a:rPr>
              <a:t>compute  </a:t>
            </a:r>
            <a:r>
              <a:rPr spc="-85" dirty="0">
                <a:solidFill>
                  <a:srgbClr val="7F7F7F"/>
                </a:solidFill>
                <a:latin typeface="Trebuchet MS"/>
                <a:cs typeface="Trebuchet MS"/>
              </a:rPr>
              <a:t>sentence</a:t>
            </a:r>
            <a:r>
              <a:rPr spc="-15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encoding?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0511" y="2025027"/>
            <a:ext cx="2040889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u="sng" spc="-80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Basic</a:t>
            </a:r>
            <a:r>
              <a:rPr u="sng" spc="-140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114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way</a:t>
            </a:r>
            <a:r>
              <a:rPr spc="-114" dirty="0">
                <a:solidFill>
                  <a:srgbClr val="7F7F7F"/>
                </a:solidFill>
                <a:latin typeface="Trebuchet MS"/>
                <a:cs typeface="Trebuchet MS"/>
              </a:rPr>
              <a:t>:</a:t>
            </a:r>
            <a:endParaRPr>
              <a:latin typeface="Trebuchet MS"/>
              <a:cs typeface="Trebuchet MS"/>
            </a:endParaRPr>
          </a:p>
          <a:p>
            <a:pPr algn="ctr">
              <a:spcBef>
                <a:spcPts val="5"/>
              </a:spcBef>
            </a:pP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Use </a:t>
            </a:r>
            <a:r>
              <a:rPr spc="-95" dirty="0">
                <a:solidFill>
                  <a:srgbClr val="7F7F7F"/>
                </a:solidFill>
                <a:latin typeface="Trebuchet MS"/>
                <a:cs typeface="Trebuchet MS"/>
              </a:rPr>
              <a:t>final </a:t>
            </a:r>
            <a:r>
              <a:rPr spc="-65" dirty="0">
                <a:solidFill>
                  <a:srgbClr val="7F7F7F"/>
                </a:solidFill>
                <a:latin typeface="Trebuchet MS"/>
                <a:cs typeface="Trebuchet MS"/>
              </a:rPr>
              <a:t>hidden</a:t>
            </a:r>
            <a:r>
              <a:rPr spc="-32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105" dirty="0">
                <a:solidFill>
                  <a:srgbClr val="7F7F7F"/>
                </a:solidFill>
                <a:latin typeface="Trebuchet MS"/>
                <a:cs typeface="Trebuchet MS"/>
              </a:rPr>
              <a:t>state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6372C5AD-2C4D-4947-B414-44F48F11D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100" y="272798"/>
            <a:ext cx="10591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for </a:t>
            </a:r>
            <a:r>
              <a:rPr spc="-204" dirty="0"/>
              <a:t>sentence</a:t>
            </a:r>
            <a:r>
              <a:rPr spc="-665" dirty="0"/>
              <a:t> </a:t>
            </a:r>
            <a:r>
              <a:rPr spc="-170" dirty="0"/>
              <a:t>classification</a:t>
            </a:r>
          </a:p>
        </p:txBody>
      </p:sp>
      <p:sp>
        <p:nvSpPr>
          <p:cNvPr id="29" name="object 20">
            <a:extLst>
              <a:ext uri="{FF2B5EF4-FFF2-40B4-BE49-F238E27FC236}">
                <a16:creationId xmlns:a16="http://schemas.microsoft.com/office/drawing/2014/main" id="{1E9B77CB-A5B8-493E-9B65-88F646E2F620}"/>
              </a:ext>
            </a:extLst>
          </p:cNvPr>
          <p:cNvSpPr txBox="1"/>
          <p:nvPr/>
        </p:nvSpPr>
        <p:spPr>
          <a:xfrm>
            <a:off x="2026104" y="1707014"/>
            <a:ext cx="259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u="sng" spc="-8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sentiment</a:t>
            </a:r>
            <a:r>
              <a:rPr u="sng" spc="-17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9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classification</a:t>
            </a:r>
            <a:endParaRPr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2034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00148" y="4057803"/>
            <a:ext cx="6791731" cy="1630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23127" y="5690496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3755" y="5690496"/>
            <a:ext cx="58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0" dirty="0">
                <a:latin typeface="Trebuchet MS"/>
                <a:cs typeface="Trebuchet MS"/>
              </a:rPr>
              <a:t>m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85" dirty="0">
                <a:latin typeface="Trebuchet MS"/>
                <a:cs typeface="Trebuchet MS"/>
              </a:rPr>
              <a:t>v</a:t>
            </a:r>
            <a:r>
              <a:rPr i="1" spc="-125" dirty="0">
                <a:latin typeface="Trebuchet MS"/>
                <a:cs typeface="Trebuchet MS"/>
              </a:rPr>
              <a:t>ie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1271" y="5690496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25" dirty="0">
                <a:latin typeface="Trebuchet MS"/>
                <a:cs typeface="Trebuchet MS"/>
              </a:rPr>
              <a:t>a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74341" y="5690496"/>
            <a:ext cx="272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l</a:t>
            </a:r>
            <a:r>
              <a:rPr i="1" spc="-130" dirty="0">
                <a:latin typeface="Trebuchet MS"/>
                <a:cs typeface="Trebuchet MS"/>
              </a:rPr>
              <a:t>o</a:t>
            </a:r>
            <a:r>
              <a:rPr i="1" spc="-155" dirty="0">
                <a:latin typeface="Trebuchet MS"/>
                <a:cs typeface="Trebuchet MS"/>
              </a:rPr>
              <a:t>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7241" y="5699743"/>
            <a:ext cx="653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75" dirty="0">
                <a:latin typeface="Trebuchet MS"/>
                <a:cs typeface="Trebuchet MS"/>
              </a:rPr>
              <a:t>o</a:t>
            </a:r>
            <a:r>
              <a:rPr i="1" spc="-65" dirty="0">
                <a:latin typeface="Trebuchet MS"/>
                <a:cs typeface="Trebuchet MS"/>
              </a:rPr>
              <a:t>v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spc="-75" dirty="0">
                <a:latin typeface="Trebuchet MS"/>
                <a:cs typeface="Trebuchet MS"/>
              </a:rPr>
              <a:t>r</a:t>
            </a:r>
            <a:r>
              <a:rPr i="1" spc="-90" dirty="0">
                <a:latin typeface="Trebuchet MS"/>
                <a:cs typeface="Trebuchet MS"/>
              </a:rPr>
              <a:t>a</a:t>
            </a:r>
            <a:r>
              <a:rPr i="1" spc="-170" dirty="0">
                <a:latin typeface="Trebuchet MS"/>
                <a:cs typeface="Trebuchet MS"/>
              </a:rPr>
              <a:t>l</a:t>
            </a:r>
            <a:r>
              <a:rPr i="1" spc="-165" dirty="0">
                <a:latin typeface="Trebuchet MS"/>
                <a:cs typeface="Trebuchet MS"/>
              </a:rPr>
              <a:t>l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48253" y="5699743"/>
            <a:ext cx="83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50" dirty="0">
                <a:latin typeface="Trebuchet MS"/>
                <a:cs typeface="Trebuchet MS"/>
              </a:rPr>
              <a:t>I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50626" y="5699743"/>
            <a:ext cx="75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en</a:t>
            </a:r>
            <a:r>
              <a:rPr i="1" spc="-240" dirty="0">
                <a:latin typeface="Trebuchet MS"/>
                <a:cs typeface="Trebuchet MS"/>
              </a:rPr>
              <a:t>j</a:t>
            </a:r>
            <a:r>
              <a:rPr i="1" spc="-55" dirty="0">
                <a:latin typeface="Trebuchet MS"/>
                <a:cs typeface="Trebuchet MS"/>
              </a:rPr>
              <a:t>o</a:t>
            </a:r>
            <a:r>
              <a:rPr i="1" spc="-95" dirty="0">
                <a:latin typeface="Trebuchet MS"/>
                <a:cs typeface="Trebuchet MS"/>
              </a:rPr>
              <a:t>yed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12358" y="1159777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00" dirty="0">
                <a:solidFill>
                  <a:srgbClr val="00B050"/>
                </a:solidFill>
                <a:latin typeface="Trebuchet MS"/>
                <a:cs typeface="Trebuchet MS"/>
              </a:rPr>
              <a:t>positive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0715" y="209899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0715" y="233140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20715" y="2563825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20715" y="2796247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0511" y="2005469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825328" y="2319058"/>
            <a:ext cx="1788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5" dirty="0">
                <a:solidFill>
                  <a:srgbClr val="7030A0"/>
                </a:solidFill>
                <a:latin typeface="Trebuchet MS"/>
                <a:cs typeface="Trebuchet MS"/>
              </a:rPr>
              <a:t>Sentence</a:t>
            </a:r>
            <a:r>
              <a:rPr spc="-160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7030A0"/>
                </a:solidFill>
                <a:latin typeface="Trebuchet MS"/>
                <a:cs typeface="Trebuchet MS"/>
              </a:rPr>
              <a:t>encoding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55957" y="1469936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18" y="100672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03353" y="3053702"/>
            <a:ext cx="3199130" cy="1026794"/>
          </a:xfrm>
          <a:custGeom>
            <a:avLst/>
            <a:gdLst/>
            <a:ahLst/>
            <a:cxnLst/>
            <a:rect l="l" t="t" r="r" b="b"/>
            <a:pathLst>
              <a:path w="3199129" h="1026795">
                <a:moveTo>
                  <a:pt x="113091" y="49860"/>
                </a:moveTo>
                <a:lnTo>
                  <a:pt x="48869" y="49860"/>
                </a:lnTo>
                <a:lnTo>
                  <a:pt x="3193288" y="1026210"/>
                </a:lnTo>
                <a:lnTo>
                  <a:pt x="3198939" y="1008024"/>
                </a:lnTo>
                <a:lnTo>
                  <a:pt x="113091" y="49860"/>
                </a:lnTo>
                <a:close/>
              </a:path>
              <a:path w="3199129" h="1026795">
                <a:moveTo>
                  <a:pt x="106984" y="0"/>
                </a:moveTo>
                <a:lnTo>
                  <a:pt x="0" y="24714"/>
                </a:lnTo>
                <a:lnTo>
                  <a:pt x="74168" y="105676"/>
                </a:lnTo>
                <a:lnTo>
                  <a:pt x="80200" y="105943"/>
                </a:lnTo>
                <a:lnTo>
                  <a:pt x="87960" y="98831"/>
                </a:lnTo>
                <a:lnTo>
                  <a:pt x="88214" y="92811"/>
                </a:lnTo>
                <a:lnTo>
                  <a:pt x="48869" y="49860"/>
                </a:lnTo>
                <a:lnTo>
                  <a:pt x="113091" y="49860"/>
                </a:lnTo>
                <a:lnTo>
                  <a:pt x="54521" y="31673"/>
                </a:lnTo>
                <a:lnTo>
                  <a:pt x="111277" y="18567"/>
                </a:lnTo>
                <a:lnTo>
                  <a:pt x="114465" y="13449"/>
                </a:lnTo>
                <a:lnTo>
                  <a:pt x="112102" y="3200"/>
                </a:lnTo>
                <a:lnTo>
                  <a:pt x="10698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03354" y="3068561"/>
            <a:ext cx="2124075" cy="1012190"/>
          </a:xfrm>
          <a:custGeom>
            <a:avLst/>
            <a:gdLst/>
            <a:ahLst/>
            <a:cxnLst/>
            <a:rect l="l" t="t" r="r" b="b"/>
            <a:pathLst>
              <a:path w="2124075" h="1012189">
                <a:moveTo>
                  <a:pt x="89886" y="41452"/>
                </a:moveTo>
                <a:lnTo>
                  <a:pt x="44970" y="41452"/>
                </a:lnTo>
                <a:lnTo>
                  <a:pt x="2115591" y="1011897"/>
                </a:lnTo>
                <a:lnTo>
                  <a:pt x="2123681" y="994638"/>
                </a:lnTo>
                <a:lnTo>
                  <a:pt x="89886" y="41452"/>
                </a:lnTo>
                <a:close/>
              </a:path>
              <a:path w="2124075" h="1012189">
                <a:moveTo>
                  <a:pt x="109359" y="0"/>
                </a:moveTo>
                <a:lnTo>
                  <a:pt x="0" y="9842"/>
                </a:lnTo>
                <a:lnTo>
                  <a:pt x="62407" y="100202"/>
                </a:lnTo>
                <a:lnTo>
                  <a:pt x="68338" y="101282"/>
                </a:lnTo>
                <a:lnTo>
                  <a:pt x="76987" y="95300"/>
                </a:lnTo>
                <a:lnTo>
                  <a:pt x="78079" y="89369"/>
                </a:lnTo>
                <a:lnTo>
                  <a:pt x="44970" y="41452"/>
                </a:lnTo>
                <a:lnTo>
                  <a:pt x="89886" y="41452"/>
                </a:lnTo>
                <a:lnTo>
                  <a:pt x="53060" y="24193"/>
                </a:lnTo>
                <a:lnTo>
                  <a:pt x="111074" y="18973"/>
                </a:lnTo>
                <a:lnTo>
                  <a:pt x="114935" y="14350"/>
                </a:lnTo>
                <a:lnTo>
                  <a:pt x="113995" y="3860"/>
                </a:lnTo>
                <a:lnTo>
                  <a:pt x="10935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3366" y="3078403"/>
            <a:ext cx="1069340" cy="999490"/>
          </a:xfrm>
          <a:custGeom>
            <a:avLst/>
            <a:gdLst/>
            <a:ahLst/>
            <a:cxnLst/>
            <a:rect l="l" t="t" r="r" b="b"/>
            <a:pathLst>
              <a:path w="1069339" h="999489">
                <a:moveTo>
                  <a:pt x="60964" y="43916"/>
                </a:moveTo>
                <a:lnTo>
                  <a:pt x="33045" y="43916"/>
                </a:lnTo>
                <a:lnTo>
                  <a:pt x="1055865" y="999375"/>
                </a:lnTo>
                <a:lnTo>
                  <a:pt x="1068870" y="985456"/>
                </a:lnTo>
                <a:lnTo>
                  <a:pt x="60964" y="43916"/>
                </a:lnTo>
                <a:close/>
              </a:path>
              <a:path w="1069339" h="999489">
                <a:moveTo>
                  <a:pt x="0" y="0"/>
                </a:moveTo>
                <a:lnTo>
                  <a:pt x="31534" y="105168"/>
                </a:lnTo>
                <a:lnTo>
                  <a:pt x="36842" y="108038"/>
                </a:lnTo>
                <a:lnTo>
                  <a:pt x="46926" y="105016"/>
                </a:lnTo>
                <a:lnTo>
                  <a:pt x="49783" y="99707"/>
                </a:lnTo>
                <a:lnTo>
                  <a:pt x="33045" y="43916"/>
                </a:lnTo>
                <a:lnTo>
                  <a:pt x="60964" y="43916"/>
                </a:lnTo>
                <a:lnTo>
                  <a:pt x="46050" y="29984"/>
                </a:lnTo>
                <a:lnTo>
                  <a:pt x="110157" y="29984"/>
                </a:lnTo>
                <a:lnTo>
                  <a:pt x="110286" y="29413"/>
                </a:lnTo>
                <a:lnTo>
                  <a:pt x="107073" y="24307"/>
                </a:lnTo>
                <a:lnTo>
                  <a:pt x="0" y="0"/>
                </a:lnTo>
                <a:close/>
              </a:path>
              <a:path w="1069339" h="999489">
                <a:moveTo>
                  <a:pt x="110157" y="29984"/>
                </a:moveTo>
                <a:lnTo>
                  <a:pt x="46050" y="29984"/>
                </a:lnTo>
                <a:lnTo>
                  <a:pt x="102857" y="42887"/>
                </a:lnTo>
                <a:lnTo>
                  <a:pt x="107962" y="39674"/>
                </a:lnTo>
                <a:lnTo>
                  <a:pt x="110157" y="2998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7537" y="3078378"/>
            <a:ext cx="111125" cy="989330"/>
          </a:xfrm>
          <a:custGeom>
            <a:avLst/>
            <a:gdLst/>
            <a:ahLst/>
            <a:cxnLst/>
            <a:rect l="l" t="t" r="r" b="b"/>
            <a:pathLst>
              <a:path w="111125" h="989329">
                <a:moveTo>
                  <a:pt x="87003" y="54089"/>
                </a:moveTo>
                <a:lnTo>
                  <a:pt x="46024" y="54089"/>
                </a:lnTo>
                <a:lnTo>
                  <a:pt x="40843" y="988898"/>
                </a:lnTo>
                <a:lnTo>
                  <a:pt x="59893" y="988999"/>
                </a:lnTo>
                <a:lnTo>
                  <a:pt x="65074" y="54190"/>
                </a:lnTo>
                <a:lnTo>
                  <a:pt x="87061" y="54190"/>
                </a:lnTo>
                <a:close/>
              </a:path>
              <a:path w="111125" h="989329">
                <a:moveTo>
                  <a:pt x="87061" y="54190"/>
                </a:moveTo>
                <a:lnTo>
                  <a:pt x="65074" y="54190"/>
                </a:lnTo>
                <a:lnTo>
                  <a:pt x="94145" y="104673"/>
                </a:lnTo>
                <a:lnTo>
                  <a:pt x="99974" y="106235"/>
                </a:lnTo>
                <a:lnTo>
                  <a:pt x="109092" y="100977"/>
                </a:lnTo>
                <a:lnTo>
                  <a:pt x="110655" y="95161"/>
                </a:lnTo>
                <a:lnTo>
                  <a:pt x="87061" y="54190"/>
                </a:lnTo>
                <a:close/>
              </a:path>
              <a:path w="111125" h="989329">
                <a:moveTo>
                  <a:pt x="55854" y="0"/>
                </a:moveTo>
                <a:lnTo>
                  <a:pt x="0" y="94538"/>
                </a:lnTo>
                <a:lnTo>
                  <a:pt x="1498" y="100380"/>
                </a:lnTo>
                <a:lnTo>
                  <a:pt x="10566" y="105740"/>
                </a:lnTo>
                <a:lnTo>
                  <a:pt x="16408" y="104241"/>
                </a:lnTo>
                <a:lnTo>
                  <a:pt x="46024" y="54089"/>
                </a:lnTo>
                <a:lnTo>
                  <a:pt x="87003" y="54089"/>
                </a:lnTo>
                <a:lnTo>
                  <a:pt x="5585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19803" y="3078404"/>
            <a:ext cx="1083945" cy="1009015"/>
          </a:xfrm>
          <a:custGeom>
            <a:avLst/>
            <a:gdLst/>
            <a:ahLst/>
            <a:cxnLst/>
            <a:rect l="l" t="t" r="r" b="b"/>
            <a:pathLst>
              <a:path w="1083945" h="1009014">
                <a:moveTo>
                  <a:pt x="1074589" y="29883"/>
                </a:moveTo>
                <a:lnTo>
                  <a:pt x="1037488" y="29883"/>
                </a:lnTo>
                <a:lnTo>
                  <a:pt x="0" y="994689"/>
                </a:lnTo>
                <a:lnTo>
                  <a:pt x="12979" y="1008633"/>
                </a:lnTo>
                <a:lnTo>
                  <a:pt x="1050467" y="43840"/>
                </a:lnTo>
                <a:lnTo>
                  <a:pt x="1070368" y="43840"/>
                </a:lnTo>
                <a:lnTo>
                  <a:pt x="1074589" y="29883"/>
                </a:lnTo>
                <a:close/>
              </a:path>
              <a:path w="1083945" h="1009014">
                <a:moveTo>
                  <a:pt x="1070368" y="43840"/>
                </a:moveTo>
                <a:lnTo>
                  <a:pt x="1050467" y="43840"/>
                </a:lnTo>
                <a:lnTo>
                  <a:pt x="1033614" y="99593"/>
                </a:lnTo>
                <a:lnTo>
                  <a:pt x="1036459" y="104901"/>
                </a:lnTo>
                <a:lnTo>
                  <a:pt x="1046530" y="107950"/>
                </a:lnTo>
                <a:lnTo>
                  <a:pt x="1051839" y="105105"/>
                </a:lnTo>
                <a:lnTo>
                  <a:pt x="1070368" y="43840"/>
                </a:lnTo>
                <a:close/>
              </a:path>
              <a:path w="1083945" h="1009014">
                <a:moveTo>
                  <a:pt x="1083627" y="0"/>
                </a:moveTo>
                <a:lnTo>
                  <a:pt x="976490" y="24066"/>
                </a:lnTo>
                <a:lnTo>
                  <a:pt x="973264" y="29159"/>
                </a:lnTo>
                <a:lnTo>
                  <a:pt x="975563" y="39433"/>
                </a:lnTo>
                <a:lnTo>
                  <a:pt x="980668" y="42659"/>
                </a:lnTo>
                <a:lnTo>
                  <a:pt x="1037488" y="29883"/>
                </a:lnTo>
                <a:lnTo>
                  <a:pt x="1074589" y="29883"/>
                </a:lnTo>
                <a:lnTo>
                  <a:pt x="108362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45788" y="3068282"/>
            <a:ext cx="2157730" cy="1021715"/>
          </a:xfrm>
          <a:custGeom>
            <a:avLst/>
            <a:gdLst/>
            <a:ahLst/>
            <a:cxnLst/>
            <a:rect l="l" t="t" r="r" b="b"/>
            <a:pathLst>
              <a:path w="2157729" h="1021714">
                <a:moveTo>
                  <a:pt x="2048306" y="0"/>
                </a:moveTo>
                <a:lnTo>
                  <a:pt x="2043671" y="3860"/>
                </a:lnTo>
                <a:lnTo>
                  <a:pt x="2042693" y="14325"/>
                </a:lnTo>
                <a:lnTo>
                  <a:pt x="2046554" y="18973"/>
                </a:lnTo>
                <a:lnTo>
                  <a:pt x="2104542" y="24345"/>
                </a:lnTo>
                <a:lnTo>
                  <a:pt x="0" y="1004163"/>
                </a:lnTo>
                <a:lnTo>
                  <a:pt x="8039" y="1021435"/>
                </a:lnTo>
                <a:lnTo>
                  <a:pt x="2112581" y="41617"/>
                </a:lnTo>
                <a:lnTo>
                  <a:pt x="2135768" y="41617"/>
                </a:lnTo>
                <a:lnTo>
                  <a:pt x="2157641" y="10121"/>
                </a:lnTo>
                <a:lnTo>
                  <a:pt x="2048306" y="0"/>
                </a:lnTo>
                <a:close/>
              </a:path>
              <a:path w="2157729" h="1021714">
                <a:moveTo>
                  <a:pt x="2135768" y="41617"/>
                </a:moveTo>
                <a:lnTo>
                  <a:pt x="2112581" y="41617"/>
                </a:lnTo>
                <a:lnTo>
                  <a:pt x="2079358" y="89446"/>
                </a:lnTo>
                <a:lnTo>
                  <a:pt x="2080437" y="95389"/>
                </a:lnTo>
                <a:lnTo>
                  <a:pt x="2089073" y="101384"/>
                </a:lnTo>
                <a:lnTo>
                  <a:pt x="2095004" y="100317"/>
                </a:lnTo>
                <a:lnTo>
                  <a:pt x="2135768" y="4161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89714" y="3053843"/>
            <a:ext cx="3213735" cy="1035685"/>
          </a:xfrm>
          <a:custGeom>
            <a:avLst/>
            <a:gdLst/>
            <a:ahLst/>
            <a:cxnLst/>
            <a:rect l="l" t="t" r="r" b="b"/>
            <a:pathLst>
              <a:path w="3213735" h="1035685">
                <a:moveTo>
                  <a:pt x="3106693" y="0"/>
                </a:moveTo>
                <a:lnTo>
                  <a:pt x="3101587" y="3200"/>
                </a:lnTo>
                <a:lnTo>
                  <a:pt x="3099238" y="13462"/>
                </a:lnTo>
                <a:lnTo>
                  <a:pt x="3102438" y="18567"/>
                </a:lnTo>
                <a:lnTo>
                  <a:pt x="3159207" y="31597"/>
                </a:lnTo>
                <a:lnTo>
                  <a:pt x="0" y="1017130"/>
                </a:lnTo>
                <a:lnTo>
                  <a:pt x="5670" y="1035316"/>
                </a:lnTo>
                <a:lnTo>
                  <a:pt x="3164871" y="49784"/>
                </a:lnTo>
                <a:lnTo>
                  <a:pt x="3190682" y="49784"/>
                </a:lnTo>
                <a:lnTo>
                  <a:pt x="3213715" y="24574"/>
                </a:lnTo>
                <a:lnTo>
                  <a:pt x="3106693" y="0"/>
                </a:lnTo>
                <a:close/>
              </a:path>
              <a:path w="3213735" h="1035685">
                <a:moveTo>
                  <a:pt x="3190682" y="49784"/>
                </a:moveTo>
                <a:lnTo>
                  <a:pt x="3164871" y="49784"/>
                </a:lnTo>
                <a:lnTo>
                  <a:pt x="3125590" y="92786"/>
                </a:lnTo>
                <a:lnTo>
                  <a:pt x="3125857" y="98806"/>
                </a:lnTo>
                <a:lnTo>
                  <a:pt x="3133629" y="105905"/>
                </a:lnTo>
                <a:lnTo>
                  <a:pt x="3139649" y="105638"/>
                </a:lnTo>
                <a:lnTo>
                  <a:pt x="3190682" y="49784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722172" y="1203757"/>
            <a:ext cx="187769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49225">
              <a:lnSpc>
                <a:spcPts val="2130"/>
              </a:lnSpc>
              <a:spcBef>
                <a:spcPts val="195"/>
              </a:spcBef>
            </a:pP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How </a:t>
            </a:r>
            <a:r>
              <a:rPr spc="-75" dirty="0">
                <a:solidFill>
                  <a:srgbClr val="7F7F7F"/>
                </a:solidFill>
                <a:latin typeface="Trebuchet MS"/>
                <a:cs typeface="Trebuchet MS"/>
              </a:rPr>
              <a:t>to </a:t>
            </a:r>
            <a:r>
              <a:rPr spc="-80" dirty="0">
                <a:solidFill>
                  <a:srgbClr val="7F7F7F"/>
                </a:solidFill>
                <a:latin typeface="Trebuchet MS"/>
                <a:cs typeface="Trebuchet MS"/>
              </a:rPr>
              <a:t>compute  </a:t>
            </a:r>
            <a:r>
              <a:rPr spc="-85" dirty="0">
                <a:solidFill>
                  <a:srgbClr val="7F7F7F"/>
                </a:solidFill>
                <a:latin typeface="Trebuchet MS"/>
                <a:cs typeface="Trebuchet MS"/>
              </a:rPr>
              <a:t>sentence</a:t>
            </a:r>
            <a:r>
              <a:rPr spc="-15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encoding?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41819" y="2025028"/>
            <a:ext cx="2439670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8480">
              <a:spcBef>
                <a:spcPts val="100"/>
              </a:spcBef>
            </a:pPr>
            <a:r>
              <a:rPr u="sng" spc="-7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Usually</a:t>
            </a:r>
            <a:r>
              <a:rPr u="sng" spc="-145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110" dirty="0">
                <a:solidFill>
                  <a:srgbClr val="7F7F7F"/>
                </a:solidFill>
                <a:uFill>
                  <a:solidFill>
                    <a:srgbClr val="7F7F7F"/>
                  </a:solidFill>
                </a:uFill>
                <a:latin typeface="Trebuchet MS"/>
                <a:cs typeface="Trebuchet MS"/>
              </a:rPr>
              <a:t>better</a:t>
            </a:r>
            <a:r>
              <a:rPr spc="-110" dirty="0">
                <a:solidFill>
                  <a:srgbClr val="7F7F7F"/>
                </a:solidFill>
                <a:latin typeface="Trebuchet MS"/>
                <a:cs typeface="Trebuchet MS"/>
              </a:rPr>
              <a:t>:</a:t>
            </a:r>
            <a:endParaRPr>
              <a:latin typeface="Trebuchet MS"/>
              <a:cs typeface="Trebuchet MS"/>
            </a:endParaRPr>
          </a:p>
          <a:p>
            <a:pPr marL="12700" marR="5080" algn="ctr">
              <a:spcBef>
                <a:spcPts val="5"/>
              </a:spcBef>
            </a:pPr>
            <a:r>
              <a:rPr spc="-165" dirty="0">
                <a:solidFill>
                  <a:srgbClr val="7F7F7F"/>
                </a:solidFill>
                <a:latin typeface="Trebuchet MS"/>
                <a:cs typeface="Trebuchet MS"/>
              </a:rPr>
              <a:t>Take </a:t>
            </a:r>
            <a:r>
              <a:rPr spc="-90" dirty="0">
                <a:solidFill>
                  <a:srgbClr val="7F7F7F"/>
                </a:solidFill>
                <a:latin typeface="Trebuchet MS"/>
                <a:cs typeface="Trebuchet MS"/>
              </a:rPr>
              <a:t>element-wise </a:t>
            </a:r>
            <a:r>
              <a:rPr spc="-100" dirty="0">
                <a:solidFill>
                  <a:srgbClr val="7F7F7F"/>
                </a:solidFill>
                <a:latin typeface="Trebuchet MS"/>
                <a:cs typeface="Trebuchet MS"/>
              </a:rPr>
              <a:t>max</a:t>
            </a:r>
            <a:r>
              <a:rPr spc="-17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45" dirty="0">
                <a:solidFill>
                  <a:srgbClr val="7F7F7F"/>
                </a:solidFill>
                <a:latin typeface="Trebuchet MS"/>
                <a:cs typeface="Trebuchet MS"/>
              </a:rPr>
              <a:t>or  </a:t>
            </a:r>
            <a:r>
              <a:rPr spc="-70" dirty="0">
                <a:solidFill>
                  <a:srgbClr val="7F7F7F"/>
                </a:solidFill>
                <a:latin typeface="Trebuchet MS"/>
                <a:cs typeface="Trebuchet MS"/>
              </a:rPr>
              <a:t>mean of </a:t>
            </a:r>
            <a:r>
              <a:rPr spc="-110" dirty="0">
                <a:solidFill>
                  <a:srgbClr val="7F7F7F"/>
                </a:solidFill>
                <a:latin typeface="Trebuchet MS"/>
                <a:cs typeface="Trebuchet MS"/>
              </a:rPr>
              <a:t>all </a:t>
            </a:r>
            <a:r>
              <a:rPr spc="-65" dirty="0">
                <a:solidFill>
                  <a:srgbClr val="7F7F7F"/>
                </a:solidFill>
                <a:latin typeface="Trebuchet MS"/>
                <a:cs typeface="Trebuchet MS"/>
              </a:rPr>
              <a:t>hidden</a:t>
            </a:r>
            <a:r>
              <a:rPr spc="-30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7F7F7F"/>
                </a:solidFill>
                <a:latin typeface="Trebuchet MS"/>
                <a:cs typeface="Trebuchet MS"/>
              </a:rPr>
              <a:t>states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1" name="object 20">
            <a:extLst>
              <a:ext uri="{FF2B5EF4-FFF2-40B4-BE49-F238E27FC236}">
                <a16:creationId xmlns:a16="http://schemas.microsoft.com/office/drawing/2014/main" id="{E9762169-BFA1-4536-9D83-7E8429B6A41A}"/>
              </a:ext>
            </a:extLst>
          </p:cNvPr>
          <p:cNvSpPr txBox="1"/>
          <p:nvPr/>
        </p:nvSpPr>
        <p:spPr>
          <a:xfrm>
            <a:off x="2026104" y="1707014"/>
            <a:ext cx="2593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u="sng" spc="-8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sentiment</a:t>
            </a:r>
            <a:r>
              <a:rPr u="sng" spc="-17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 </a:t>
            </a:r>
            <a:r>
              <a:rPr u="sng" spc="-9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classification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34" name="object 2">
            <a:extLst>
              <a:ext uri="{FF2B5EF4-FFF2-40B4-BE49-F238E27FC236}">
                <a16:creationId xmlns:a16="http://schemas.microsoft.com/office/drawing/2014/main" id="{E7231D22-F803-4506-BE86-49210FE836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100" y="272798"/>
            <a:ext cx="105918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for </a:t>
            </a:r>
            <a:r>
              <a:rPr spc="-204" dirty="0"/>
              <a:t>sentence</a:t>
            </a:r>
            <a:r>
              <a:rPr spc="-665" dirty="0"/>
              <a:t> </a:t>
            </a:r>
            <a:r>
              <a:rPr spc="-170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84032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9572" y="250191"/>
            <a:ext cx="89128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</a:t>
            </a:r>
            <a:r>
              <a:rPr spc="-125" dirty="0"/>
              <a:t>to </a:t>
            </a:r>
            <a:r>
              <a:rPr spc="-185" dirty="0"/>
              <a:t>generate</a:t>
            </a:r>
            <a:r>
              <a:rPr spc="-745" dirty="0"/>
              <a:t> </a:t>
            </a:r>
            <a:r>
              <a:rPr spc="-215" dirty="0"/>
              <a:t>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39" y="1435642"/>
            <a:ext cx="563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u="sng" spc="-7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speech </a:t>
            </a:r>
            <a:r>
              <a:rPr u="sng" spc="-9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recognition</a:t>
            </a:r>
            <a:r>
              <a:rPr spc="-90" dirty="0">
                <a:solidFill>
                  <a:srgbClr val="3A87FF"/>
                </a:solidFill>
                <a:latin typeface="Trebuchet MS"/>
                <a:cs typeface="Trebuchet MS"/>
              </a:rPr>
              <a:t>,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machine </a:t>
            </a: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translation,</a:t>
            </a:r>
            <a:r>
              <a:rPr spc="-20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summarization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2845" y="2791714"/>
            <a:ext cx="2983674" cy="1542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13320" y="4693907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wha</a:t>
            </a:r>
            <a:r>
              <a:rPr i="1" spc="-5" dirty="0">
                <a:latin typeface="Trebuchet MS"/>
                <a:cs typeface="Trebuchet MS"/>
              </a:rPr>
              <a:t>t</a:t>
            </a:r>
            <a:r>
              <a:rPr i="1" spc="-315" dirty="0">
                <a:latin typeface="Trebuchet MS"/>
                <a:cs typeface="Trebuchet MS"/>
              </a:rPr>
              <a:t>’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96235" y="4693907"/>
            <a:ext cx="328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78405" y="3556432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39" y="0"/>
                </a:moveTo>
                <a:lnTo>
                  <a:pt x="599414" y="1231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72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72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27" y="108064"/>
                </a:lnTo>
                <a:lnTo>
                  <a:pt x="604456" y="109600"/>
                </a:lnTo>
                <a:lnTo>
                  <a:pt x="699300" y="54279"/>
                </a:lnTo>
                <a:lnTo>
                  <a:pt x="606729" y="266"/>
                </a:lnTo>
                <a:lnTo>
                  <a:pt x="60413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83358" y="3167748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83358" y="3400158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83358" y="3632580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83358" y="3865003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77667" y="307422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07373" y="4147134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796" y="535546"/>
                </a:lnTo>
                <a:lnTo>
                  <a:pt x="64846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94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195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19478" y="3075241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59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20216" y="3557436"/>
            <a:ext cx="699770" cy="109855"/>
          </a:xfrm>
          <a:custGeom>
            <a:avLst/>
            <a:gdLst/>
            <a:ahLst/>
            <a:cxnLst/>
            <a:rect l="l" t="t" r="r" b="b"/>
            <a:pathLst>
              <a:path w="699770" h="109854">
                <a:moveTo>
                  <a:pt x="604126" y="0"/>
                </a:moveTo>
                <a:lnTo>
                  <a:pt x="599414" y="1244"/>
                </a:lnTo>
                <a:lnTo>
                  <a:pt x="597293" y="2755"/>
                </a:lnTo>
                <a:lnTo>
                  <a:pt x="593318" y="9575"/>
                </a:lnTo>
                <a:lnTo>
                  <a:pt x="594855" y="15405"/>
                </a:lnTo>
                <a:lnTo>
                  <a:pt x="645160" y="44754"/>
                </a:lnTo>
                <a:lnTo>
                  <a:pt x="0" y="44754"/>
                </a:lnTo>
                <a:lnTo>
                  <a:pt x="0" y="63804"/>
                </a:lnTo>
                <a:lnTo>
                  <a:pt x="645160" y="63804"/>
                </a:lnTo>
                <a:lnTo>
                  <a:pt x="594855" y="93154"/>
                </a:lnTo>
                <a:lnTo>
                  <a:pt x="593318" y="98983"/>
                </a:lnTo>
                <a:lnTo>
                  <a:pt x="598614" y="108076"/>
                </a:lnTo>
                <a:lnTo>
                  <a:pt x="604456" y="109613"/>
                </a:lnTo>
                <a:lnTo>
                  <a:pt x="699300" y="54279"/>
                </a:lnTo>
                <a:lnTo>
                  <a:pt x="606729" y="279"/>
                </a:lnTo>
                <a:lnTo>
                  <a:pt x="604126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25168" y="3176993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25168" y="3409403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25168" y="3641826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25168" y="3874249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1219" y="4147134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46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17" y="105994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195" y="104457"/>
                </a:lnTo>
                <a:lnTo>
                  <a:pt x="100037" y="105994"/>
                </a:lnTo>
                <a:lnTo>
                  <a:pt x="109118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07373" y="2538691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17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2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069529" y="2203018"/>
            <a:ext cx="1590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805180" algn="l"/>
              </a:tabLst>
            </a:pPr>
            <a:r>
              <a:rPr i="1" spc="-105" dirty="0">
                <a:latin typeface="Trebuchet MS"/>
                <a:cs typeface="Trebuchet MS"/>
              </a:rPr>
              <a:t>t</a:t>
            </a:r>
            <a:r>
              <a:rPr i="1" spc="-135" dirty="0">
                <a:latin typeface="Trebuchet MS"/>
                <a:cs typeface="Trebuchet MS"/>
              </a:rPr>
              <a:t>h</a:t>
            </a:r>
            <a:r>
              <a:rPr i="1" spc="-110" dirty="0">
                <a:latin typeface="Trebuchet MS"/>
                <a:cs typeface="Trebuchet MS"/>
              </a:rPr>
              <a:t>e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80" dirty="0">
                <a:latin typeface="Trebuchet MS"/>
                <a:cs typeface="Trebuchet MS"/>
              </a:rPr>
              <a:t>we</a:t>
            </a:r>
            <a:r>
              <a:rPr i="1" spc="-100" dirty="0">
                <a:latin typeface="Trebuchet MS"/>
                <a:cs typeface="Trebuchet MS"/>
              </a:rPr>
              <a:t>a</a:t>
            </a:r>
            <a:r>
              <a:rPr i="1" spc="-85" dirty="0">
                <a:latin typeface="Trebuchet MS"/>
                <a:cs typeface="Trebuchet MS"/>
              </a:rPr>
              <a:t>t</a:t>
            </a:r>
            <a:r>
              <a:rPr i="1" spc="-95" dirty="0">
                <a:latin typeface="Trebuchet MS"/>
                <a:cs typeface="Trebuchet MS"/>
              </a:rPr>
              <a:t>he</a:t>
            </a:r>
            <a:r>
              <a:rPr i="1" spc="-135" dirty="0">
                <a:latin typeface="Trebuchet MS"/>
                <a:cs typeface="Trebuchet MS"/>
              </a:rPr>
              <a:t>r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152931" y="2538691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796" y="535533"/>
                </a:lnTo>
                <a:lnTo>
                  <a:pt x="64846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195" y="104444"/>
                </a:lnTo>
                <a:lnTo>
                  <a:pt x="100037" y="105981"/>
                </a:lnTo>
                <a:lnTo>
                  <a:pt x="109121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835852" y="2203018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85" dirty="0">
                <a:latin typeface="Trebuchet MS"/>
                <a:cs typeface="Trebuchet MS"/>
              </a:rPr>
              <a:t>wha</a:t>
            </a:r>
            <a:r>
              <a:rPr i="1" spc="-5" dirty="0">
                <a:latin typeface="Trebuchet MS"/>
                <a:cs typeface="Trebuchet MS"/>
              </a:rPr>
              <a:t>t</a:t>
            </a:r>
            <a:r>
              <a:rPr i="1" spc="-315" dirty="0">
                <a:latin typeface="Trebuchet MS"/>
                <a:cs typeface="Trebuchet MS"/>
              </a:rPr>
              <a:t>’</a:t>
            </a:r>
            <a:r>
              <a:rPr i="1" spc="-30" dirty="0">
                <a:latin typeface="Trebuchet MS"/>
                <a:cs typeface="Trebuchet MS"/>
              </a:rPr>
              <a:t>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89763" y="2538691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27"/>
                </a:moveTo>
                <a:lnTo>
                  <a:pt x="45808" y="54127"/>
                </a:lnTo>
                <a:lnTo>
                  <a:pt x="45808" y="535533"/>
                </a:lnTo>
                <a:lnTo>
                  <a:pt x="64858" y="535533"/>
                </a:lnTo>
                <a:lnTo>
                  <a:pt x="64858" y="54127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43"/>
                </a:lnTo>
                <a:lnTo>
                  <a:pt x="1536" y="100672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27"/>
                </a:lnTo>
                <a:lnTo>
                  <a:pt x="86905" y="54127"/>
                </a:lnTo>
                <a:lnTo>
                  <a:pt x="55333" y="0"/>
                </a:lnTo>
                <a:close/>
              </a:path>
              <a:path w="111125" h="535939">
                <a:moveTo>
                  <a:pt x="86905" y="54127"/>
                </a:moveTo>
                <a:lnTo>
                  <a:pt x="64858" y="54127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4" y="100672"/>
                </a:lnTo>
                <a:lnTo>
                  <a:pt x="110655" y="94843"/>
                </a:lnTo>
                <a:lnTo>
                  <a:pt x="86905" y="54127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67906" y="3167748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67906" y="3400158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67906" y="3632580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67906" y="3865003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62216" y="3074225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A4001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50634" y="4693907"/>
            <a:ext cx="811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120" dirty="0">
                <a:latin typeface="Trebuchet MS"/>
                <a:cs typeface="Trebuchet MS"/>
              </a:rPr>
              <a:t>&lt;START&gt;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89763" y="4147134"/>
            <a:ext cx="111125" cy="535940"/>
          </a:xfrm>
          <a:custGeom>
            <a:avLst/>
            <a:gdLst/>
            <a:ahLst/>
            <a:cxnLst/>
            <a:rect l="l" t="t" r="r" b="b"/>
            <a:pathLst>
              <a:path w="111125" h="535939">
                <a:moveTo>
                  <a:pt x="64858" y="54140"/>
                </a:moveTo>
                <a:lnTo>
                  <a:pt x="45808" y="54140"/>
                </a:lnTo>
                <a:lnTo>
                  <a:pt x="45808" y="535546"/>
                </a:lnTo>
                <a:lnTo>
                  <a:pt x="64858" y="535546"/>
                </a:lnTo>
                <a:lnTo>
                  <a:pt x="64858" y="54140"/>
                </a:lnTo>
                <a:close/>
              </a:path>
              <a:path w="111125" h="535939">
                <a:moveTo>
                  <a:pt x="55333" y="0"/>
                </a:moveTo>
                <a:lnTo>
                  <a:pt x="0" y="94856"/>
                </a:lnTo>
                <a:lnTo>
                  <a:pt x="1536" y="100685"/>
                </a:lnTo>
                <a:lnTo>
                  <a:pt x="10629" y="105994"/>
                </a:lnTo>
                <a:lnTo>
                  <a:pt x="16459" y="104457"/>
                </a:lnTo>
                <a:lnTo>
                  <a:pt x="45808" y="54140"/>
                </a:lnTo>
                <a:lnTo>
                  <a:pt x="86908" y="54140"/>
                </a:lnTo>
                <a:lnTo>
                  <a:pt x="55333" y="0"/>
                </a:lnTo>
                <a:close/>
              </a:path>
              <a:path w="111125" h="535939">
                <a:moveTo>
                  <a:pt x="86908" y="54140"/>
                </a:moveTo>
                <a:lnTo>
                  <a:pt x="64858" y="54140"/>
                </a:lnTo>
                <a:lnTo>
                  <a:pt x="94208" y="104457"/>
                </a:lnTo>
                <a:lnTo>
                  <a:pt x="100037" y="105994"/>
                </a:lnTo>
                <a:lnTo>
                  <a:pt x="109131" y="100685"/>
                </a:lnTo>
                <a:lnTo>
                  <a:pt x="110655" y="94856"/>
                </a:lnTo>
                <a:lnTo>
                  <a:pt x="86908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74209" y="3571495"/>
            <a:ext cx="932815" cy="109855"/>
          </a:xfrm>
          <a:custGeom>
            <a:avLst/>
            <a:gdLst/>
            <a:ahLst/>
            <a:cxnLst/>
            <a:rect l="l" t="t" r="r" b="b"/>
            <a:pathLst>
              <a:path w="932814" h="109854">
                <a:moveTo>
                  <a:pt x="837564" y="0"/>
                </a:moveTo>
                <a:lnTo>
                  <a:pt x="832840" y="1244"/>
                </a:lnTo>
                <a:lnTo>
                  <a:pt x="830719" y="2768"/>
                </a:lnTo>
                <a:lnTo>
                  <a:pt x="826744" y="9575"/>
                </a:lnTo>
                <a:lnTo>
                  <a:pt x="828281" y="15417"/>
                </a:lnTo>
                <a:lnTo>
                  <a:pt x="878598" y="44767"/>
                </a:lnTo>
                <a:lnTo>
                  <a:pt x="876300" y="44767"/>
                </a:lnTo>
                <a:lnTo>
                  <a:pt x="876300" y="63817"/>
                </a:lnTo>
                <a:lnTo>
                  <a:pt x="878598" y="63817"/>
                </a:lnTo>
                <a:lnTo>
                  <a:pt x="828281" y="93154"/>
                </a:lnTo>
                <a:lnTo>
                  <a:pt x="826744" y="98996"/>
                </a:lnTo>
                <a:lnTo>
                  <a:pt x="832053" y="108076"/>
                </a:lnTo>
                <a:lnTo>
                  <a:pt x="837882" y="109613"/>
                </a:lnTo>
                <a:lnTo>
                  <a:pt x="932726" y="54292"/>
                </a:lnTo>
                <a:lnTo>
                  <a:pt x="840155" y="279"/>
                </a:lnTo>
                <a:lnTo>
                  <a:pt x="837564" y="0"/>
                </a:lnTo>
                <a:close/>
              </a:path>
              <a:path w="932814" h="109854">
                <a:moveTo>
                  <a:pt x="857250" y="44767"/>
                </a:moveTo>
                <a:lnTo>
                  <a:pt x="838200" y="44767"/>
                </a:lnTo>
                <a:lnTo>
                  <a:pt x="838200" y="63817"/>
                </a:lnTo>
                <a:lnTo>
                  <a:pt x="857250" y="63817"/>
                </a:lnTo>
                <a:lnTo>
                  <a:pt x="857250" y="44767"/>
                </a:lnTo>
                <a:close/>
              </a:path>
              <a:path w="932814" h="109854">
                <a:moveTo>
                  <a:pt x="819150" y="44767"/>
                </a:moveTo>
                <a:lnTo>
                  <a:pt x="800100" y="44767"/>
                </a:lnTo>
                <a:lnTo>
                  <a:pt x="800100" y="63817"/>
                </a:lnTo>
                <a:lnTo>
                  <a:pt x="819150" y="63817"/>
                </a:lnTo>
                <a:lnTo>
                  <a:pt x="819150" y="44767"/>
                </a:lnTo>
                <a:close/>
              </a:path>
              <a:path w="932814" h="109854">
                <a:moveTo>
                  <a:pt x="781050" y="44767"/>
                </a:moveTo>
                <a:lnTo>
                  <a:pt x="762000" y="44767"/>
                </a:lnTo>
                <a:lnTo>
                  <a:pt x="762000" y="63817"/>
                </a:lnTo>
                <a:lnTo>
                  <a:pt x="781050" y="63817"/>
                </a:lnTo>
                <a:lnTo>
                  <a:pt x="781050" y="44767"/>
                </a:lnTo>
                <a:close/>
              </a:path>
              <a:path w="932814" h="109854">
                <a:moveTo>
                  <a:pt x="742950" y="44767"/>
                </a:moveTo>
                <a:lnTo>
                  <a:pt x="723900" y="44767"/>
                </a:lnTo>
                <a:lnTo>
                  <a:pt x="723900" y="63817"/>
                </a:lnTo>
                <a:lnTo>
                  <a:pt x="742950" y="63817"/>
                </a:lnTo>
                <a:lnTo>
                  <a:pt x="742950" y="44767"/>
                </a:lnTo>
                <a:close/>
              </a:path>
              <a:path w="932814" h="109854">
                <a:moveTo>
                  <a:pt x="704850" y="44767"/>
                </a:moveTo>
                <a:lnTo>
                  <a:pt x="685800" y="44767"/>
                </a:lnTo>
                <a:lnTo>
                  <a:pt x="685800" y="63817"/>
                </a:lnTo>
                <a:lnTo>
                  <a:pt x="704850" y="63817"/>
                </a:lnTo>
                <a:lnTo>
                  <a:pt x="704850" y="44767"/>
                </a:lnTo>
                <a:close/>
              </a:path>
              <a:path w="932814" h="109854">
                <a:moveTo>
                  <a:pt x="666750" y="44767"/>
                </a:moveTo>
                <a:lnTo>
                  <a:pt x="647700" y="44767"/>
                </a:lnTo>
                <a:lnTo>
                  <a:pt x="647700" y="63817"/>
                </a:lnTo>
                <a:lnTo>
                  <a:pt x="666750" y="63817"/>
                </a:lnTo>
                <a:lnTo>
                  <a:pt x="666750" y="44767"/>
                </a:lnTo>
                <a:close/>
              </a:path>
              <a:path w="932814" h="109854">
                <a:moveTo>
                  <a:pt x="628650" y="44767"/>
                </a:moveTo>
                <a:lnTo>
                  <a:pt x="609600" y="44767"/>
                </a:lnTo>
                <a:lnTo>
                  <a:pt x="609600" y="63817"/>
                </a:lnTo>
                <a:lnTo>
                  <a:pt x="628650" y="63817"/>
                </a:lnTo>
                <a:lnTo>
                  <a:pt x="628650" y="44767"/>
                </a:lnTo>
                <a:close/>
              </a:path>
              <a:path w="932814" h="109854">
                <a:moveTo>
                  <a:pt x="590550" y="44767"/>
                </a:moveTo>
                <a:lnTo>
                  <a:pt x="571500" y="44767"/>
                </a:lnTo>
                <a:lnTo>
                  <a:pt x="571500" y="63817"/>
                </a:lnTo>
                <a:lnTo>
                  <a:pt x="590550" y="63817"/>
                </a:lnTo>
                <a:lnTo>
                  <a:pt x="590550" y="44767"/>
                </a:lnTo>
                <a:close/>
              </a:path>
              <a:path w="932814" h="109854">
                <a:moveTo>
                  <a:pt x="552450" y="44767"/>
                </a:moveTo>
                <a:lnTo>
                  <a:pt x="533400" y="44767"/>
                </a:lnTo>
                <a:lnTo>
                  <a:pt x="533400" y="63817"/>
                </a:lnTo>
                <a:lnTo>
                  <a:pt x="552450" y="63817"/>
                </a:lnTo>
                <a:lnTo>
                  <a:pt x="552450" y="44767"/>
                </a:lnTo>
                <a:close/>
              </a:path>
              <a:path w="932814" h="109854">
                <a:moveTo>
                  <a:pt x="514350" y="44767"/>
                </a:moveTo>
                <a:lnTo>
                  <a:pt x="495300" y="44767"/>
                </a:lnTo>
                <a:lnTo>
                  <a:pt x="495300" y="63817"/>
                </a:lnTo>
                <a:lnTo>
                  <a:pt x="514350" y="63817"/>
                </a:lnTo>
                <a:lnTo>
                  <a:pt x="514350" y="44767"/>
                </a:lnTo>
                <a:close/>
              </a:path>
              <a:path w="932814" h="109854">
                <a:moveTo>
                  <a:pt x="476250" y="44767"/>
                </a:moveTo>
                <a:lnTo>
                  <a:pt x="457200" y="44767"/>
                </a:lnTo>
                <a:lnTo>
                  <a:pt x="457200" y="63817"/>
                </a:lnTo>
                <a:lnTo>
                  <a:pt x="476250" y="63817"/>
                </a:lnTo>
                <a:lnTo>
                  <a:pt x="476250" y="44767"/>
                </a:lnTo>
                <a:close/>
              </a:path>
              <a:path w="932814" h="109854">
                <a:moveTo>
                  <a:pt x="438150" y="44767"/>
                </a:moveTo>
                <a:lnTo>
                  <a:pt x="419100" y="44767"/>
                </a:lnTo>
                <a:lnTo>
                  <a:pt x="419100" y="63817"/>
                </a:lnTo>
                <a:lnTo>
                  <a:pt x="438150" y="63817"/>
                </a:lnTo>
                <a:lnTo>
                  <a:pt x="438150" y="44767"/>
                </a:lnTo>
                <a:close/>
              </a:path>
              <a:path w="932814" h="109854">
                <a:moveTo>
                  <a:pt x="400050" y="44767"/>
                </a:moveTo>
                <a:lnTo>
                  <a:pt x="381000" y="44767"/>
                </a:lnTo>
                <a:lnTo>
                  <a:pt x="381000" y="63817"/>
                </a:lnTo>
                <a:lnTo>
                  <a:pt x="400050" y="63817"/>
                </a:lnTo>
                <a:lnTo>
                  <a:pt x="400050" y="44767"/>
                </a:lnTo>
                <a:close/>
              </a:path>
              <a:path w="932814" h="109854">
                <a:moveTo>
                  <a:pt x="361950" y="44767"/>
                </a:moveTo>
                <a:lnTo>
                  <a:pt x="342900" y="44767"/>
                </a:lnTo>
                <a:lnTo>
                  <a:pt x="342900" y="63817"/>
                </a:lnTo>
                <a:lnTo>
                  <a:pt x="361950" y="63817"/>
                </a:lnTo>
                <a:lnTo>
                  <a:pt x="361950" y="44767"/>
                </a:lnTo>
                <a:close/>
              </a:path>
              <a:path w="932814" h="109854">
                <a:moveTo>
                  <a:pt x="323850" y="44767"/>
                </a:moveTo>
                <a:lnTo>
                  <a:pt x="304800" y="44767"/>
                </a:lnTo>
                <a:lnTo>
                  <a:pt x="304800" y="63817"/>
                </a:lnTo>
                <a:lnTo>
                  <a:pt x="323850" y="63817"/>
                </a:lnTo>
                <a:lnTo>
                  <a:pt x="323850" y="44767"/>
                </a:lnTo>
                <a:close/>
              </a:path>
              <a:path w="932814" h="109854">
                <a:moveTo>
                  <a:pt x="285750" y="44767"/>
                </a:moveTo>
                <a:lnTo>
                  <a:pt x="266700" y="44767"/>
                </a:lnTo>
                <a:lnTo>
                  <a:pt x="266700" y="63817"/>
                </a:lnTo>
                <a:lnTo>
                  <a:pt x="285750" y="63817"/>
                </a:lnTo>
                <a:lnTo>
                  <a:pt x="285750" y="44767"/>
                </a:lnTo>
                <a:close/>
              </a:path>
              <a:path w="932814" h="109854">
                <a:moveTo>
                  <a:pt x="247650" y="44767"/>
                </a:moveTo>
                <a:lnTo>
                  <a:pt x="228600" y="44767"/>
                </a:lnTo>
                <a:lnTo>
                  <a:pt x="228600" y="63817"/>
                </a:lnTo>
                <a:lnTo>
                  <a:pt x="247650" y="63817"/>
                </a:lnTo>
                <a:lnTo>
                  <a:pt x="247650" y="44767"/>
                </a:lnTo>
                <a:close/>
              </a:path>
              <a:path w="932814" h="109854">
                <a:moveTo>
                  <a:pt x="209550" y="44767"/>
                </a:moveTo>
                <a:lnTo>
                  <a:pt x="190500" y="44767"/>
                </a:lnTo>
                <a:lnTo>
                  <a:pt x="190500" y="63817"/>
                </a:lnTo>
                <a:lnTo>
                  <a:pt x="209550" y="63817"/>
                </a:lnTo>
                <a:lnTo>
                  <a:pt x="209550" y="44767"/>
                </a:lnTo>
                <a:close/>
              </a:path>
              <a:path w="932814" h="109854">
                <a:moveTo>
                  <a:pt x="171450" y="44767"/>
                </a:moveTo>
                <a:lnTo>
                  <a:pt x="152400" y="44767"/>
                </a:lnTo>
                <a:lnTo>
                  <a:pt x="152400" y="63817"/>
                </a:lnTo>
                <a:lnTo>
                  <a:pt x="171450" y="63817"/>
                </a:lnTo>
                <a:lnTo>
                  <a:pt x="171450" y="44767"/>
                </a:lnTo>
                <a:close/>
              </a:path>
              <a:path w="932814" h="109854">
                <a:moveTo>
                  <a:pt x="133350" y="44767"/>
                </a:moveTo>
                <a:lnTo>
                  <a:pt x="114300" y="44767"/>
                </a:lnTo>
                <a:lnTo>
                  <a:pt x="114300" y="63817"/>
                </a:lnTo>
                <a:lnTo>
                  <a:pt x="133350" y="63817"/>
                </a:lnTo>
                <a:lnTo>
                  <a:pt x="133350" y="44767"/>
                </a:lnTo>
                <a:close/>
              </a:path>
              <a:path w="932814" h="109854">
                <a:moveTo>
                  <a:pt x="95250" y="44767"/>
                </a:moveTo>
                <a:lnTo>
                  <a:pt x="76200" y="44767"/>
                </a:lnTo>
                <a:lnTo>
                  <a:pt x="76200" y="63817"/>
                </a:lnTo>
                <a:lnTo>
                  <a:pt x="95250" y="63817"/>
                </a:lnTo>
                <a:lnTo>
                  <a:pt x="95250" y="44767"/>
                </a:lnTo>
                <a:close/>
              </a:path>
              <a:path w="932814" h="109854">
                <a:moveTo>
                  <a:pt x="57150" y="44767"/>
                </a:moveTo>
                <a:lnTo>
                  <a:pt x="38100" y="44767"/>
                </a:lnTo>
                <a:lnTo>
                  <a:pt x="38100" y="63817"/>
                </a:lnTo>
                <a:lnTo>
                  <a:pt x="57150" y="63817"/>
                </a:lnTo>
                <a:lnTo>
                  <a:pt x="57150" y="44767"/>
                </a:lnTo>
                <a:close/>
              </a:path>
              <a:path w="932814" h="109854">
                <a:moveTo>
                  <a:pt x="19050" y="44767"/>
                </a:moveTo>
                <a:lnTo>
                  <a:pt x="0" y="44767"/>
                </a:lnTo>
                <a:lnTo>
                  <a:pt x="0" y="63817"/>
                </a:lnTo>
                <a:lnTo>
                  <a:pt x="19050" y="63817"/>
                </a:lnTo>
                <a:lnTo>
                  <a:pt x="19050" y="44767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907541" y="5625014"/>
            <a:ext cx="5568315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ts val="2130"/>
              </a:lnSpc>
              <a:spcBef>
                <a:spcPts val="195"/>
              </a:spcBef>
            </a:pPr>
            <a:r>
              <a:rPr spc="-90" dirty="0">
                <a:solidFill>
                  <a:srgbClr val="3A87FF"/>
                </a:solidFill>
                <a:latin typeface="Trebuchet MS"/>
                <a:cs typeface="Trebuchet MS"/>
              </a:rPr>
              <a:t>Remember: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these </a:t>
            </a: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are </a:t>
            </a:r>
            <a:r>
              <a:rPr spc="-105" dirty="0">
                <a:solidFill>
                  <a:srgbClr val="3A87FF"/>
                </a:solidFill>
                <a:latin typeface="Trebuchet MS"/>
                <a:cs typeface="Trebuchet MS"/>
              </a:rPr>
              <a:t>called </a:t>
            </a: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“conditional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language</a:t>
            </a:r>
            <a:r>
              <a:rPr spc="-26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120" dirty="0">
                <a:solidFill>
                  <a:srgbClr val="3A87FF"/>
                </a:solidFill>
                <a:latin typeface="Trebuchet MS"/>
                <a:cs typeface="Trebuchet MS"/>
              </a:rPr>
              <a:t>models”.  </a:t>
            </a:r>
            <a:r>
              <a:rPr spc="-110" dirty="0">
                <a:solidFill>
                  <a:srgbClr val="3A87FF"/>
                </a:solidFill>
                <a:latin typeface="Trebuchet MS"/>
                <a:cs typeface="Trebuchet MS"/>
              </a:rPr>
              <a:t>We’ll</a:t>
            </a:r>
            <a:r>
              <a:rPr spc="-13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see</a:t>
            </a:r>
            <a:r>
              <a:rPr spc="-1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35" dirty="0">
                <a:solidFill>
                  <a:srgbClr val="3A87FF"/>
                </a:solidFill>
                <a:latin typeface="Trebuchet MS"/>
                <a:cs typeface="Trebuchet MS"/>
              </a:rPr>
              <a:t>Machine</a:t>
            </a:r>
            <a:r>
              <a:rPr spc="-1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3A87FF"/>
                </a:solidFill>
                <a:latin typeface="Trebuchet MS"/>
                <a:cs typeface="Trebuchet MS"/>
              </a:rPr>
              <a:t>Translation</a:t>
            </a:r>
            <a:r>
              <a:rPr spc="-1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in</a:t>
            </a:r>
            <a:r>
              <a:rPr spc="-13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much</a:t>
            </a:r>
            <a:r>
              <a:rPr spc="-1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more</a:t>
            </a:r>
            <a:r>
              <a:rPr spc="-1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3A87FF"/>
                </a:solidFill>
                <a:latin typeface="Trebuchet MS"/>
                <a:cs typeface="Trebuchet MS"/>
              </a:rPr>
              <a:t>detail</a:t>
            </a:r>
            <a:r>
              <a:rPr spc="-13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155" dirty="0">
                <a:solidFill>
                  <a:srgbClr val="3A87FF"/>
                </a:solidFill>
                <a:latin typeface="Trebuchet MS"/>
                <a:cs typeface="Trebuchet MS"/>
              </a:rPr>
              <a:t>later.</a:t>
            </a:r>
            <a:endParaRPr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48252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141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You </a:t>
            </a:r>
            <a:r>
              <a:rPr spc="-175" dirty="0"/>
              <a:t>use </a:t>
            </a:r>
            <a:r>
              <a:rPr spc="-185" dirty="0"/>
              <a:t>Language </a:t>
            </a:r>
            <a:r>
              <a:rPr spc="-55" dirty="0"/>
              <a:t>Models </a:t>
            </a:r>
            <a:r>
              <a:rPr spc="-215" dirty="0"/>
              <a:t>every</a:t>
            </a:r>
            <a:r>
              <a:rPr spc="-620" dirty="0"/>
              <a:t> </a:t>
            </a:r>
            <a:r>
              <a:rPr spc="-155" dirty="0"/>
              <a:t>day!</a:t>
            </a:r>
          </a:p>
        </p:txBody>
      </p:sp>
      <p:sp>
        <p:nvSpPr>
          <p:cNvPr id="3" name="object 3"/>
          <p:cNvSpPr/>
          <p:nvPr/>
        </p:nvSpPr>
        <p:spPr>
          <a:xfrm>
            <a:off x="3301023" y="1789672"/>
            <a:ext cx="5589955" cy="3843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1286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7541" y="250191"/>
            <a:ext cx="1028445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80" dirty="0"/>
              <a:t>RNNs </a:t>
            </a:r>
            <a:r>
              <a:rPr spc="-204" dirty="0"/>
              <a:t>can </a:t>
            </a:r>
            <a:r>
              <a:rPr spc="-190" dirty="0"/>
              <a:t>be </a:t>
            </a:r>
            <a:r>
              <a:rPr spc="-165" dirty="0"/>
              <a:t>used </a:t>
            </a:r>
            <a:r>
              <a:rPr spc="-120" dirty="0"/>
              <a:t>as</a:t>
            </a:r>
            <a:r>
              <a:rPr spc="-730" dirty="0"/>
              <a:t> </a:t>
            </a:r>
            <a:r>
              <a:rPr spc="-155" dirty="0"/>
              <a:t>an </a:t>
            </a:r>
            <a:r>
              <a:rPr spc="-204" dirty="0"/>
              <a:t>encoder </a:t>
            </a:r>
            <a:r>
              <a:rPr spc="-160" dirty="0"/>
              <a:t>module</a:t>
            </a:r>
          </a:p>
        </p:txBody>
      </p:sp>
      <p:sp>
        <p:nvSpPr>
          <p:cNvPr id="3" name="object 3"/>
          <p:cNvSpPr/>
          <p:nvPr/>
        </p:nvSpPr>
        <p:spPr>
          <a:xfrm>
            <a:off x="3084779" y="4150983"/>
            <a:ext cx="4657991" cy="1630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28247" y="2192172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28247" y="2424595"/>
            <a:ext cx="165353" cy="17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28247" y="2657017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28247" y="2889427"/>
            <a:ext cx="165353" cy="173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28043" y="2098662"/>
            <a:ext cx="365760" cy="1073150"/>
          </a:xfrm>
          <a:custGeom>
            <a:avLst/>
            <a:gdLst/>
            <a:ahLst/>
            <a:cxnLst/>
            <a:rect l="l" t="t" r="r" b="b"/>
            <a:pathLst>
              <a:path w="365760" h="1073150">
                <a:moveTo>
                  <a:pt x="304798" y="0"/>
                </a:moveTo>
                <a:lnTo>
                  <a:pt x="328527" y="4790"/>
                </a:lnTo>
                <a:lnTo>
                  <a:pt x="347904" y="17855"/>
                </a:lnTo>
                <a:lnTo>
                  <a:pt x="360969" y="37232"/>
                </a:lnTo>
                <a:lnTo>
                  <a:pt x="365760" y="60961"/>
                </a:lnTo>
                <a:lnTo>
                  <a:pt x="365760" y="1011990"/>
                </a:lnTo>
                <a:lnTo>
                  <a:pt x="360969" y="1035721"/>
                </a:lnTo>
                <a:lnTo>
                  <a:pt x="347904" y="1055101"/>
                </a:lnTo>
                <a:lnTo>
                  <a:pt x="328527" y="1068168"/>
                </a:lnTo>
                <a:lnTo>
                  <a:pt x="304798" y="1072960"/>
                </a:lnTo>
                <a:lnTo>
                  <a:pt x="60962" y="1072960"/>
                </a:lnTo>
                <a:lnTo>
                  <a:pt x="37233" y="1068168"/>
                </a:lnTo>
                <a:lnTo>
                  <a:pt x="17855" y="1055101"/>
                </a:lnTo>
                <a:lnTo>
                  <a:pt x="4790" y="1035721"/>
                </a:lnTo>
                <a:lnTo>
                  <a:pt x="0" y="1011990"/>
                </a:lnTo>
                <a:lnTo>
                  <a:pt x="0" y="60961"/>
                </a:lnTo>
                <a:lnTo>
                  <a:pt x="4790" y="37232"/>
                </a:lnTo>
                <a:lnTo>
                  <a:pt x="17855" y="17855"/>
                </a:lnTo>
                <a:lnTo>
                  <a:pt x="37233" y="4790"/>
                </a:lnTo>
                <a:lnTo>
                  <a:pt x="60962" y="0"/>
                </a:lnTo>
                <a:lnTo>
                  <a:pt x="304798" y="0"/>
                </a:lnTo>
                <a:close/>
              </a:path>
            </a:pathLst>
          </a:custGeom>
          <a:ln w="19050">
            <a:solidFill>
              <a:srgbClr val="7030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82849" y="2191131"/>
            <a:ext cx="1889125" cy="859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>
              <a:lnSpc>
                <a:spcPts val="2145"/>
              </a:lnSpc>
              <a:spcBef>
                <a:spcPts val="100"/>
              </a:spcBef>
            </a:pPr>
            <a:r>
              <a:rPr spc="-60" dirty="0">
                <a:solidFill>
                  <a:srgbClr val="7030A0"/>
                </a:solidFill>
                <a:latin typeface="Trebuchet MS"/>
                <a:cs typeface="Trebuchet MS"/>
              </a:rPr>
              <a:t>Question</a:t>
            </a:r>
            <a:r>
              <a:rPr spc="-150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70" dirty="0">
                <a:solidFill>
                  <a:srgbClr val="7030A0"/>
                </a:solidFill>
                <a:latin typeface="Trebuchet MS"/>
                <a:cs typeface="Trebuchet MS"/>
              </a:rPr>
              <a:t>encoding</a:t>
            </a:r>
            <a:endParaRPr>
              <a:latin typeface="Trebuchet MS"/>
              <a:cs typeface="Trebuchet MS"/>
            </a:endParaRPr>
          </a:p>
          <a:p>
            <a:pPr marL="199390" marR="5080" indent="-186690">
              <a:lnSpc>
                <a:spcPts val="2170"/>
              </a:lnSpc>
              <a:spcBef>
                <a:spcPts val="50"/>
              </a:spcBef>
            </a:pPr>
            <a:r>
              <a:rPr spc="-50" dirty="0">
                <a:solidFill>
                  <a:srgbClr val="7030A0"/>
                </a:solidFill>
                <a:latin typeface="Trebuchet MS"/>
                <a:cs typeface="Trebuchet MS"/>
              </a:rPr>
              <a:t>= </a:t>
            </a:r>
            <a:r>
              <a:rPr spc="-90" dirty="0">
                <a:solidFill>
                  <a:srgbClr val="7030A0"/>
                </a:solidFill>
                <a:latin typeface="Trebuchet MS"/>
                <a:cs typeface="Trebuchet MS"/>
              </a:rPr>
              <a:t>element-wise</a:t>
            </a:r>
            <a:r>
              <a:rPr spc="-250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7030A0"/>
                </a:solidFill>
                <a:latin typeface="Trebuchet MS"/>
                <a:cs typeface="Trebuchet MS"/>
              </a:rPr>
              <a:t>max  </a:t>
            </a:r>
            <a:r>
              <a:rPr spc="-70" dirty="0">
                <a:solidFill>
                  <a:srgbClr val="7030A0"/>
                </a:solidFill>
                <a:latin typeface="Trebuchet MS"/>
                <a:cs typeface="Trebuchet MS"/>
              </a:rPr>
              <a:t>of </a:t>
            </a:r>
            <a:r>
              <a:rPr spc="-65" dirty="0">
                <a:solidFill>
                  <a:srgbClr val="7030A0"/>
                </a:solidFill>
                <a:latin typeface="Trebuchet MS"/>
                <a:cs typeface="Trebuchet MS"/>
              </a:rPr>
              <a:t>hidden</a:t>
            </a:r>
            <a:r>
              <a:rPr spc="-225" dirty="0">
                <a:solidFill>
                  <a:srgbClr val="7030A0"/>
                </a:solidFill>
                <a:latin typeface="Trebuchet MS"/>
                <a:cs typeface="Trebuchet MS"/>
              </a:rPr>
              <a:t> </a:t>
            </a:r>
            <a:r>
              <a:rPr spc="-90" dirty="0">
                <a:solidFill>
                  <a:srgbClr val="7030A0"/>
                </a:solidFill>
                <a:latin typeface="Trebuchet MS"/>
                <a:cs typeface="Trebuchet MS"/>
              </a:rPr>
              <a:t>states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10885" y="3161323"/>
            <a:ext cx="2143760" cy="1011555"/>
          </a:xfrm>
          <a:custGeom>
            <a:avLst/>
            <a:gdLst/>
            <a:ahLst/>
            <a:cxnLst/>
            <a:rect l="l" t="t" r="r" b="b"/>
            <a:pathLst>
              <a:path w="2143760" h="1011554">
                <a:moveTo>
                  <a:pt x="90374" y="41694"/>
                </a:moveTo>
                <a:lnTo>
                  <a:pt x="45097" y="41694"/>
                </a:lnTo>
                <a:lnTo>
                  <a:pt x="2135466" y="1011326"/>
                </a:lnTo>
                <a:lnTo>
                  <a:pt x="2143480" y="994041"/>
                </a:lnTo>
                <a:lnTo>
                  <a:pt x="90374" y="41694"/>
                </a:lnTo>
                <a:close/>
              </a:path>
              <a:path w="2143760" h="1011554">
                <a:moveTo>
                  <a:pt x="109321" y="0"/>
                </a:moveTo>
                <a:lnTo>
                  <a:pt x="0" y="10274"/>
                </a:lnTo>
                <a:lnTo>
                  <a:pt x="62750" y="100380"/>
                </a:lnTo>
                <a:lnTo>
                  <a:pt x="68694" y="101434"/>
                </a:lnTo>
                <a:lnTo>
                  <a:pt x="77330" y="95427"/>
                </a:lnTo>
                <a:lnTo>
                  <a:pt x="78384" y="89484"/>
                </a:lnTo>
                <a:lnTo>
                  <a:pt x="45097" y="41694"/>
                </a:lnTo>
                <a:lnTo>
                  <a:pt x="90374" y="41694"/>
                </a:lnTo>
                <a:lnTo>
                  <a:pt x="53111" y="24409"/>
                </a:lnTo>
                <a:lnTo>
                  <a:pt x="111099" y="18961"/>
                </a:lnTo>
                <a:lnTo>
                  <a:pt x="114947" y="14312"/>
                </a:lnTo>
                <a:lnTo>
                  <a:pt x="113969" y="3848"/>
                </a:lnTo>
                <a:lnTo>
                  <a:pt x="109321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10885" y="3171584"/>
            <a:ext cx="1078230" cy="996315"/>
          </a:xfrm>
          <a:custGeom>
            <a:avLst/>
            <a:gdLst/>
            <a:ahLst/>
            <a:cxnLst/>
            <a:rect l="l" t="t" r="r" b="b"/>
            <a:pathLst>
              <a:path w="1078229" h="996314">
                <a:moveTo>
                  <a:pt x="61419" y="43713"/>
                </a:moveTo>
                <a:lnTo>
                  <a:pt x="33324" y="43713"/>
                </a:lnTo>
                <a:lnTo>
                  <a:pt x="1065187" y="995934"/>
                </a:lnTo>
                <a:lnTo>
                  <a:pt x="1078115" y="981925"/>
                </a:lnTo>
                <a:lnTo>
                  <a:pt x="61419" y="43713"/>
                </a:lnTo>
                <a:close/>
              </a:path>
              <a:path w="1078229" h="996314">
                <a:moveTo>
                  <a:pt x="0" y="0"/>
                </a:moveTo>
                <a:lnTo>
                  <a:pt x="32181" y="104990"/>
                </a:lnTo>
                <a:lnTo>
                  <a:pt x="37515" y="107810"/>
                </a:lnTo>
                <a:lnTo>
                  <a:pt x="47574" y="104724"/>
                </a:lnTo>
                <a:lnTo>
                  <a:pt x="50393" y="99402"/>
                </a:lnTo>
                <a:lnTo>
                  <a:pt x="33324" y="43713"/>
                </a:lnTo>
                <a:lnTo>
                  <a:pt x="61419" y="43713"/>
                </a:lnTo>
                <a:lnTo>
                  <a:pt x="46253" y="29718"/>
                </a:lnTo>
                <a:lnTo>
                  <a:pt x="110263" y="29718"/>
                </a:lnTo>
                <a:lnTo>
                  <a:pt x="110477" y="28752"/>
                </a:lnTo>
                <a:lnTo>
                  <a:pt x="107226" y="23660"/>
                </a:lnTo>
                <a:lnTo>
                  <a:pt x="0" y="0"/>
                </a:lnTo>
                <a:close/>
              </a:path>
              <a:path w="1078229" h="996314">
                <a:moveTo>
                  <a:pt x="110263" y="29718"/>
                </a:moveTo>
                <a:lnTo>
                  <a:pt x="46253" y="29718"/>
                </a:lnTo>
                <a:lnTo>
                  <a:pt x="103124" y="42265"/>
                </a:lnTo>
                <a:lnTo>
                  <a:pt x="108204" y="39027"/>
                </a:lnTo>
                <a:lnTo>
                  <a:pt x="110263" y="2971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55591" y="3171570"/>
            <a:ext cx="111125" cy="1002030"/>
          </a:xfrm>
          <a:custGeom>
            <a:avLst/>
            <a:gdLst/>
            <a:ahLst/>
            <a:cxnLst/>
            <a:rect l="l" t="t" r="r" b="b"/>
            <a:pathLst>
              <a:path w="111125" h="1002029">
                <a:moveTo>
                  <a:pt x="64858" y="54140"/>
                </a:moveTo>
                <a:lnTo>
                  <a:pt x="45808" y="54140"/>
                </a:lnTo>
                <a:lnTo>
                  <a:pt x="45808" y="1001687"/>
                </a:lnTo>
                <a:lnTo>
                  <a:pt x="64858" y="1001687"/>
                </a:lnTo>
                <a:lnTo>
                  <a:pt x="64858" y="54140"/>
                </a:lnTo>
                <a:close/>
              </a:path>
              <a:path w="111125" h="1002029">
                <a:moveTo>
                  <a:pt x="55333" y="0"/>
                </a:moveTo>
                <a:lnTo>
                  <a:pt x="0" y="94843"/>
                </a:lnTo>
                <a:lnTo>
                  <a:pt x="1536" y="100685"/>
                </a:lnTo>
                <a:lnTo>
                  <a:pt x="10629" y="105981"/>
                </a:lnTo>
                <a:lnTo>
                  <a:pt x="16459" y="104444"/>
                </a:lnTo>
                <a:lnTo>
                  <a:pt x="45808" y="54140"/>
                </a:lnTo>
                <a:lnTo>
                  <a:pt x="86913" y="54140"/>
                </a:lnTo>
                <a:lnTo>
                  <a:pt x="55333" y="0"/>
                </a:lnTo>
                <a:close/>
              </a:path>
              <a:path w="111125" h="1002029">
                <a:moveTo>
                  <a:pt x="86913" y="54140"/>
                </a:moveTo>
                <a:lnTo>
                  <a:pt x="64858" y="54140"/>
                </a:lnTo>
                <a:lnTo>
                  <a:pt x="94208" y="104444"/>
                </a:lnTo>
                <a:lnTo>
                  <a:pt x="100037" y="105981"/>
                </a:lnTo>
                <a:lnTo>
                  <a:pt x="109131" y="100685"/>
                </a:lnTo>
                <a:lnTo>
                  <a:pt x="110655" y="94843"/>
                </a:lnTo>
                <a:lnTo>
                  <a:pt x="86913" y="5414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27944" y="3171583"/>
            <a:ext cx="1083310" cy="1009650"/>
          </a:xfrm>
          <a:custGeom>
            <a:avLst/>
            <a:gdLst/>
            <a:ahLst/>
            <a:cxnLst/>
            <a:rect l="l" t="t" r="r" b="b"/>
            <a:pathLst>
              <a:path w="1083310" h="1009650">
                <a:moveTo>
                  <a:pt x="1073983" y="29933"/>
                </a:moveTo>
                <a:lnTo>
                  <a:pt x="1036904" y="29933"/>
                </a:lnTo>
                <a:lnTo>
                  <a:pt x="0" y="995705"/>
                </a:lnTo>
                <a:lnTo>
                  <a:pt x="12992" y="1009650"/>
                </a:lnTo>
                <a:lnTo>
                  <a:pt x="1049883" y="43865"/>
                </a:lnTo>
                <a:lnTo>
                  <a:pt x="1069783" y="43865"/>
                </a:lnTo>
                <a:lnTo>
                  <a:pt x="1073983" y="29933"/>
                </a:lnTo>
                <a:close/>
              </a:path>
              <a:path w="1083310" h="1009650">
                <a:moveTo>
                  <a:pt x="1069783" y="43865"/>
                </a:moveTo>
                <a:lnTo>
                  <a:pt x="1049883" y="43865"/>
                </a:lnTo>
                <a:lnTo>
                  <a:pt x="1033081" y="99631"/>
                </a:lnTo>
                <a:lnTo>
                  <a:pt x="1035926" y="104952"/>
                </a:lnTo>
                <a:lnTo>
                  <a:pt x="1045997" y="107988"/>
                </a:lnTo>
                <a:lnTo>
                  <a:pt x="1051318" y="105130"/>
                </a:lnTo>
                <a:lnTo>
                  <a:pt x="1069783" y="43865"/>
                </a:lnTo>
                <a:close/>
              </a:path>
              <a:path w="1083310" h="1009650">
                <a:moveTo>
                  <a:pt x="1083005" y="0"/>
                </a:moveTo>
                <a:lnTo>
                  <a:pt x="975893" y="24155"/>
                </a:lnTo>
                <a:lnTo>
                  <a:pt x="972667" y="29260"/>
                </a:lnTo>
                <a:lnTo>
                  <a:pt x="974991" y="39522"/>
                </a:lnTo>
                <a:lnTo>
                  <a:pt x="980084" y="42748"/>
                </a:lnTo>
                <a:lnTo>
                  <a:pt x="1036904" y="29933"/>
                </a:lnTo>
                <a:lnTo>
                  <a:pt x="1073983" y="29933"/>
                </a:lnTo>
                <a:lnTo>
                  <a:pt x="10830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73133" y="3161817"/>
            <a:ext cx="2138045" cy="1020444"/>
          </a:xfrm>
          <a:custGeom>
            <a:avLst/>
            <a:gdLst/>
            <a:ahLst/>
            <a:cxnLst/>
            <a:rect l="l" t="t" r="r" b="b"/>
            <a:pathLst>
              <a:path w="2138045" h="1020445">
                <a:moveTo>
                  <a:pt x="2028456" y="0"/>
                </a:moveTo>
                <a:lnTo>
                  <a:pt x="2023833" y="3873"/>
                </a:lnTo>
                <a:lnTo>
                  <a:pt x="2022894" y="14350"/>
                </a:lnTo>
                <a:lnTo>
                  <a:pt x="2026767" y="18973"/>
                </a:lnTo>
                <a:lnTo>
                  <a:pt x="2084781" y="24168"/>
                </a:lnTo>
                <a:lnTo>
                  <a:pt x="0" y="1002817"/>
                </a:lnTo>
                <a:lnTo>
                  <a:pt x="8102" y="1020064"/>
                </a:lnTo>
                <a:lnTo>
                  <a:pt x="2092871" y="41401"/>
                </a:lnTo>
                <a:lnTo>
                  <a:pt x="2116016" y="41401"/>
                </a:lnTo>
                <a:lnTo>
                  <a:pt x="2137829" y="9779"/>
                </a:lnTo>
                <a:lnTo>
                  <a:pt x="2028456" y="0"/>
                </a:lnTo>
                <a:close/>
              </a:path>
              <a:path w="2138045" h="1020445">
                <a:moveTo>
                  <a:pt x="2116016" y="41401"/>
                </a:moveTo>
                <a:lnTo>
                  <a:pt x="2092871" y="41401"/>
                </a:lnTo>
                <a:lnTo>
                  <a:pt x="2059800" y="89357"/>
                </a:lnTo>
                <a:lnTo>
                  <a:pt x="2060892" y="95288"/>
                </a:lnTo>
                <a:lnTo>
                  <a:pt x="2069553" y="101257"/>
                </a:lnTo>
                <a:lnTo>
                  <a:pt x="2075484" y="100164"/>
                </a:lnTo>
                <a:lnTo>
                  <a:pt x="2116016" y="41401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30019" y="2635136"/>
            <a:ext cx="2231390" cy="1418337"/>
          </a:xfrm>
          <a:prstGeom prst="rect">
            <a:avLst/>
          </a:prstGeom>
          <a:ln w="12700">
            <a:solidFill>
              <a:srgbClr val="7F7F7F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 marR="206375">
              <a:lnSpc>
                <a:spcPct val="99900"/>
              </a:lnSpc>
              <a:spcBef>
                <a:spcPts val="260"/>
              </a:spcBef>
            </a:pPr>
            <a:r>
              <a:rPr b="1" u="sng" spc="-13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Context:</a:t>
            </a:r>
            <a:r>
              <a:rPr b="1" spc="-130" dirty="0">
                <a:latin typeface="Trebuchet MS"/>
                <a:cs typeface="Trebuchet MS"/>
              </a:rPr>
              <a:t> </a:t>
            </a:r>
            <a:r>
              <a:rPr i="1" spc="-85" dirty="0">
                <a:latin typeface="Trebuchet MS"/>
                <a:cs typeface="Trebuchet MS"/>
              </a:rPr>
              <a:t>Ludwig </a:t>
            </a:r>
            <a:r>
              <a:rPr i="1" spc="-60" dirty="0">
                <a:latin typeface="Trebuchet MS"/>
                <a:cs typeface="Trebuchet MS"/>
              </a:rPr>
              <a:t>van  </a:t>
            </a:r>
            <a:r>
              <a:rPr i="1" spc="-95" dirty="0">
                <a:latin typeface="Trebuchet MS"/>
                <a:cs typeface="Trebuchet MS"/>
              </a:rPr>
              <a:t>Beethoven </a:t>
            </a:r>
            <a:r>
              <a:rPr i="1" spc="-40" dirty="0">
                <a:latin typeface="Trebuchet MS"/>
                <a:cs typeface="Trebuchet MS"/>
              </a:rPr>
              <a:t>was </a:t>
            </a:r>
            <a:r>
              <a:rPr i="1" spc="-25" dirty="0">
                <a:latin typeface="Trebuchet MS"/>
                <a:cs typeface="Trebuchet MS"/>
              </a:rPr>
              <a:t>a  </a:t>
            </a:r>
            <a:r>
              <a:rPr i="1" spc="-85" dirty="0">
                <a:latin typeface="Trebuchet MS"/>
                <a:cs typeface="Trebuchet MS"/>
              </a:rPr>
              <a:t>German </a:t>
            </a:r>
            <a:r>
              <a:rPr i="1" spc="-80" dirty="0">
                <a:latin typeface="Trebuchet MS"/>
                <a:cs typeface="Trebuchet MS"/>
              </a:rPr>
              <a:t>composer  </a:t>
            </a:r>
            <a:r>
              <a:rPr i="1" spc="-60" dirty="0">
                <a:latin typeface="Trebuchet MS"/>
                <a:cs typeface="Trebuchet MS"/>
              </a:rPr>
              <a:t>and </a:t>
            </a:r>
            <a:r>
              <a:rPr i="1" spc="-110" dirty="0">
                <a:latin typeface="Trebuchet MS"/>
                <a:cs typeface="Trebuchet MS"/>
              </a:rPr>
              <a:t>pianist. </a:t>
            </a:r>
            <a:r>
              <a:rPr i="1" spc="-60" dirty="0">
                <a:latin typeface="Trebuchet MS"/>
                <a:cs typeface="Trebuchet MS"/>
              </a:rPr>
              <a:t>A</a:t>
            </a:r>
            <a:r>
              <a:rPr i="1" spc="-305" dirty="0">
                <a:latin typeface="Trebuchet MS"/>
                <a:cs typeface="Trebuchet MS"/>
              </a:rPr>
              <a:t> </a:t>
            </a:r>
            <a:r>
              <a:rPr i="1" spc="-105" dirty="0">
                <a:latin typeface="Trebuchet MS"/>
                <a:cs typeface="Trebuchet MS"/>
              </a:rPr>
              <a:t>crucial  figure</a:t>
            </a:r>
            <a:r>
              <a:rPr i="1" spc="-135" dirty="0">
                <a:latin typeface="Trebuchet MS"/>
                <a:cs typeface="Trebuchet MS"/>
              </a:rPr>
              <a:t> </a:t>
            </a:r>
            <a:r>
              <a:rPr i="1" spc="-80" dirty="0">
                <a:latin typeface="Trebuchet MS"/>
                <a:cs typeface="Trebuchet MS"/>
              </a:rPr>
              <a:t>…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80977" y="5783684"/>
            <a:ext cx="1006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-95" dirty="0">
                <a:latin typeface="Trebuchet MS"/>
                <a:cs typeface="Trebuchet MS"/>
              </a:rPr>
              <a:t>Beethoven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95757" y="5783684"/>
            <a:ext cx="131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i="1" spc="170" dirty="0">
                <a:latin typeface="Trebuchet MS"/>
                <a:cs typeface="Trebuchet MS"/>
              </a:rPr>
              <a:t>?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29393" y="5792930"/>
            <a:ext cx="1779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396365" algn="l"/>
              </a:tabLst>
            </a:pPr>
            <a:r>
              <a:rPr i="1" spc="-85" dirty="0">
                <a:latin typeface="Trebuchet MS"/>
                <a:cs typeface="Trebuchet MS"/>
              </a:rPr>
              <a:t>nat</a:t>
            </a:r>
            <a:r>
              <a:rPr i="1" spc="-75" dirty="0">
                <a:latin typeface="Trebuchet MS"/>
                <a:cs typeface="Trebuchet MS"/>
              </a:rPr>
              <a:t>i</a:t>
            </a:r>
            <a:r>
              <a:rPr i="1" spc="-120" dirty="0">
                <a:latin typeface="Trebuchet MS"/>
                <a:cs typeface="Trebuchet MS"/>
              </a:rPr>
              <a:t>o</a:t>
            </a:r>
            <a:r>
              <a:rPr i="1" spc="-114" dirty="0">
                <a:latin typeface="Trebuchet MS"/>
                <a:cs typeface="Trebuchet MS"/>
              </a:rPr>
              <a:t>nalit</a:t>
            </a:r>
            <a:r>
              <a:rPr i="1" spc="-85" dirty="0">
                <a:latin typeface="Trebuchet MS"/>
                <a:cs typeface="Trebuchet MS"/>
              </a:rPr>
              <a:t>y</a:t>
            </a:r>
            <a:r>
              <a:rPr i="1" dirty="0">
                <a:latin typeface="Trebuchet MS"/>
                <a:cs typeface="Trebuchet MS"/>
              </a:rPr>
              <a:t>	</a:t>
            </a:r>
            <a:r>
              <a:rPr i="1" spc="-35" dirty="0">
                <a:latin typeface="Trebuchet MS"/>
                <a:cs typeface="Trebuchet MS"/>
              </a:rPr>
              <a:t>was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2362" y="5792930"/>
            <a:ext cx="1577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088390" algn="l"/>
              </a:tabLst>
            </a:pPr>
            <a:r>
              <a:rPr sz="2700" b="1" u="sng" spc="-120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</a:t>
            </a:r>
            <a:r>
              <a:rPr sz="2700" b="1" u="sng" spc="-104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u</a:t>
            </a:r>
            <a:r>
              <a:rPr sz="2700" b="1" u="sng" spc="-209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</a:t>
            </a:r>
            <a:r>
              <a:rPr sz="2700" b="1" u="sng" spc="-135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st</a:t>
            </a:r>
            <a:r>
              <a:rPr sz="2700" b="1" u="sng" spc="-150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</a:t>
            </a:r>
            <a:r>
              <a:rPr sz="2700" b="1" u="sng" spc="-97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</a:t>
            </a:r>
            <a:r>
              <a:rPr sz="2700" b="1" u="sng" spc="-157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</a:t>
            </a:r>
            <a:r>
              <a:rPr sz="2700" b="1" u="sng" spc="-247" baseline="1543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:</a:t>
            </a:r>
            <a:r>
              <a:rPr sz="2700" b="1" baseline="1543" dirty="0">
                <a:latin typeface="Trebuchet MS"/>
                <a:cs typeface="Trebuchet MS"/>
              </a:rPr>
              <a:t>	</a:t>
            </a:r>
            <a:r>
              <a:rPr i="1" spc="-80" dirty="0">
                <a:latin typeface="Trebuchet MS"/>
                <a:cs typeface="Trebuchet MS"/>
              </a:rPr>
              <a:t>what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98777" y="4541876"/>
            <a:ext cx="1962150" cy="1396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Here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the </a:t>
            </a:r>
            <a:r>
              <a:rPr spc="-20" dirty="0">
                <a:solidFill>
                  <a:srgbClr val="3A87FF"/>
                </a:solidFill>
                <a:latin typeface="Trebuchet MS"/>
                <a:cs typeface="Trebuchet MS"/>
              </a:rPr>
              <a:t>RNN </a:t>
            </a:r>
            <a:r>
              <a:rPr spc="-90" dirty="0">
                <a:solidFill>
                  <a:srgbClr val="3A87FF"/>
                </a:solidFill>
                <a:latin typeface="Trebuchet MS"/>
                <a:cs typeface="Trebuchet MS"/>
              </a:rPr>
              <a:t>acts  </a:t>
            </a:r>
            <a:r>
              <a:rPr spc="-55" dirty="0">
                <a:solidFill>
                  <a:srgbClr val="3A87FF"/>
                </a:solidFill>
                <a:latin typeface="Trebuchet MS"/>
                <a:cs typeface="Trebuchet MS"/>
              </a:rPr>
              <a:t>as </a:t>
            </a:r>
            <a:r>
              <a:rPr spc="-65" dirty="0">
                <a:solidFill>
                  <a:srgbClr val="3A87FF"/>
                </a:solidFill>
                <a:latin typeface="Trebuchet MS"/>
                <a:cs typeface="Trebuchet MS"/>
              </a:rPr>
              <a:t>an </a:t>
            </a:r>
            <a:r>
              <a:rPr b="1" spc="-120" dirty="0">
                <a:solidFill>
                  <a:srgbClr val="3A87FF"/>
                </a:solidFill>
                <a:latin typeface="Trebuchet MS"/>
                <a:cs typeface="Trebuchet MS"/>
              </a:rPr>
              <a:t>encoder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for 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the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Question. </a:t>
            </a:r>
            <a:r>
              <a:rPr spc="-100" dirty="0">
                <a:solidFill>
                  <a:srgbClr val="3A87FF"/>
                </a:solidFill>
                <a:latin typeface="Trebuchet MS"/>
                <a:cs typeface="Trebuchet MS"/>
              </a:rPr>
              <a:t>The  </a:t>
            </a:r>
            <a:r>
              <a:rPr spc="-75" dirty="0">
                <a:solidFill>
                  <a:srgbClr val="3A87FF"/>
                </a:solidFill>
                <a:latin typeface="Trebuchet MS"/>
                <a:cs typeface="Trebuchet MS"/>
              </a:rPr>
              <a:t>encoder </a:t>
            </a:r>
            <a:r>
              <a:rPr spc="-65" dirty="0">
                <a:solidFill>
                  <a:srgbClr val="3A87FF"/>
                </a:solidFill>
                <a:latin typeface="Trebuchet MS"/>
                <a:cs typeface="Trebuchet MS"/>
              </a:rPr>
              <a:t>is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part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of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a  </a:t>
            </a:r>
            <a:r>
              <a:rPr spc="-95" dirty="0">
                <a:solidFill>
                  <a:srgbClr val="3A87FF"/>
                </a:solidFill>
                <a:latin typeface="Trebuchet MS"/>
                <a:cs typeface="Trebuchet MS"/>
              </a:rPr>
              <a:t>larger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neural</a:t>
            </a:r>
            <a:r>
              <a:rPr spc="-2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100" dirty="0">
                <a:solidFill>
                  <a:srgbClr val="3A87FF"/>
                </a:solidFill>
                <a:latin typeface="Trebuchet MS"/>
                <a:cs typeface="Trebuchet MS"/>
              </a:rPr>
              <a:t>system.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588089" y="1307567"/>
            <a:ext cx="1779435" cy="13352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34832" y="1303972"/>
            <a:ext cx="945642" cy="1336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907541" y="925119"/>
            <a:ext cx="6769734" cy="269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60"/>
              </a:lnSpc>
            </a:pPr>
            <a:r>
              <a:rPr b="1" u="sng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Answer:</a:t>
            </a:r>
            <a:r>
              <a:rPr b="1" spc="-195" dirty="0">
                <a:latin typeface="Trebuchet MS"/>
                <a:cs typeface="Trebuchet MS"/>
              </a:rPr>
              <a:t> </a:t>
            </a:r>
            <a:r>
              <a:rPr spc="-75" dirty="0">
                <a:latin typeface="Trebuchet MS"/>
                <a:cs typeface="Trebuchet MS"/>
              </a:rPr>
              <a:t>German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021C45-BD87-4D71-8775-E6ACE599E3B3}"/>
              </a:ext>
            </a:extLst>
          </p:cNvPr>
          <p:cNvSpPr/>
          <p:nvPr/>
        </p:nvSpPr>
        <p:spPr>
          <a:xfrm>
            <a:off x="1749039" y="1324507"/>
            <a:ext cx="4387098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960"/>
              </a:lnSpc>
              <a:spcBef>
                <a:spcPts val="100"/>
              </a:spcBef>
            </a:pPr>
            <a:r>
              <a:rPr lang="en-SG" spc="-140" dirty="0">
                <a:solidFill>
                  <a:srgbClr val="3A87FF"/>
                </a:solidFill>
                <a:latin typeface="Trebuchet MS"/>
                <a:cs typeface="Trebuchet MS"/>
              </a:rPr>
              <a:t>e.g. </a:t>
            </a:r>
            <a:r>
              <a:rPr lang="en-SG" u="sng" spc="-65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question </a:t>
            </a:r>
            <a:r>
              <a:rPr lang="en-SG" u="sng" spc="-80" dirty="0">
                <a:solidFill>
                  <a:srgbClr val="3A87FF"/>
                </a:solidFill>
                <a:uFill>
                  <a:solidFill>
                    <a:srgbClr val="3A87FF"/>
                  </a:solidFill>
                </a:uFill>
                <a:latin typeface="Trebuchet MS"/>
                <a:cs typeface="Trebuchet MS"/>
              </a:rPr>
              <a:t>answering</a:t>
            </a:r>
            <a:r>
              <a:rPr lang="en-SG" spc="-80" dirty="0">
                <a:solidFill>
                  <a:srgbClr val="3A87FF"/>
                </a:solidFill>
                <a:latin typeface="Trebuchet MS"/>
                <a:cs typeface="Trebuchet MS"/>
              </a:rPr>
              <a:t>, machine</a:t>
            </a:r>
            <a:r>
              <a:rPr lang="en-SG" spc="-25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lang="en-SG" spc="-80" dirty="0">
                <a:solidFill>
                  <a:srgbClr val="3A87FF"/>
                </a:solidFill>
                <a:latin typeface="Trebuchet MS"/>
                <a:cs typeface="Trebuchet MS"/>
              </a:rPr>
              <a:t>translation</a:t>
            </a:r>
            <a:endParaRPr lang="en-SG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95169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5163" y="250191"/>
            <a:ext cx="700167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90" dirty="0"/>
              <a:t>A </a:t>
            </a:r>
            <a:r>
              <a:rPr spc="-165" dirty="0"/>
              <a:t>note </a:t>
            </a:r>
            <a:r>
              <a:rPr spc="-130" dirty="0"/>
              <a:t>on</a:t>
            </a:r>
            <a:r>
              <a:rPr spc="-535" dirty="0"/>
              <a:t> </a:t>
            </a:r>
            <a:r>
              <a:rPr spc="-160" dirty="0"/>
              <a:t>terminology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28976" y="4158159"/>
            <a:ext cx="8284209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u="heavy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By</a:t>
            </a:r>
            <a:r>
              <a:rPr sz="2400" b="1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the</a:t>
            </a:r>
            <a:r>
              <a:rPr sz="2400" b="1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end</a:t>
            </a:r>
            <a:r>
              <a:rPr sz="2400" b="1" u="heavy" spc="-19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0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of</a:t>
            </a:r>
            <a:r>
              <a:rPr sz="2400" b="1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4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the</a:t>
            </a:r>
            <a:r>
              <a:rPr sz="2400" b="1" u="heavy" spc="-18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5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course:</a:t>
            </a:r>
            <a:r>
              <a:rPr sz="2400" b="1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will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understand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phrases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like</a:t>
            </a:r>
            <a:endParaRPr sz="2400">
              <a:latin typeface="Trebuchet MS"/>
              <a:cs typeface="Trebuchet MS"/>
            </a:endParaRPr>
          </a:p>
          <a:p>
            <a:pPr marL="12700">
              <a:spcBef>
                <a:spcPts val="20"/>
              </a:spcBef>
            </a:pPr>
            <a:r>
              <a:rPr sz="2200" i="1" spc="-120" dirty="0">
                <a:latin typeface="Trebuchet MS"/>
                <a:cs typeface="Trebuchet MS"/>
              </a:rPr>
              <a:t>“stacked </a:t>
            </a:r>
            <a:r>
              <a:rPr sz="2200" i="1" spc="-135" dirty="0">
                <a:latin typeface="Trebuchet MS"/>
                <a:cs typeface="Trebuchet MS"/>
              </a:rPr>
              <a:t>bidirectional </a:t>
            </a:r>
            <a:r>
              <a:rPr sz="2200" i="1" spc="-65" dirty="0">
                <a:latin typeface="Trebuchet MS"/>
                <a:cs typeface="Trebuchet MS"/>
              </a:rPr>
              <a:t>LSTM </a:t>
            </a:r>
            <a:r>
              <a:rPr sz="2200" i="1" spc="-135" dirty="0">
                <a:latin typeface="Trebuchet MS"/>
                <a:cs typeface="Trebuchet MS"/>
              </a:rPr>
              <a:t>with </a:t>
            </a:r>
            <a:r>
              <a:rPr sz="2200" i="1" spc="-125" dirty="0">
                <a:latin typeface="Trebuchet MS"/>
                <a:cs typeface="Trebuchet MS"/>
              </a:rPr>
              <a:t>residual </a:t>
            </a:r>
            <a:r>
              <a:rPr sz="2200" i="1" spc="-100" dirty="0">
                <a:latin typeface="Trebuchet MS"/>
                <a:cs typeface="Trebuchet MS"/>
              </a:rPr>
              <a:t>connections </a:t>
            </a:r>
            <a:r>
              <a:rPr sz="2200" i="1" spc="-70" dirty="0">
                <a:latin typeface="Trebuchet MS"/>
                <a:cs typeface="Trebuchet MS"/>
              </a:rPr>
              <a:t>and</a:t>
            </a:r>
            <a:r>
              <a:rPr sz="2200" i="1" spc="-409" dirty="0">
                <a:latin typeface="Trebuchet MS"/>
                <a:cs typeface="Trebuchet MS"/>
              </a:rPr>
              <a:t> </a:t>
            </a:r>
            <a:r>
              <a:rPr sz="2200" i="1" spc="-145" dirty="0">
                <a:latin typeface="Trebuchet MS"/>
                <a:cs typeface="Trebuchet MS"/>
              </a:rPr>
              <a:t>self-attention”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85131" y="4955283"/>
            <a:ext cx="2609316" cy="17286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99166" y="568103"/>
            <a:ext cx="565132" cy="1274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4493" y="2481154"/>
            <a:ext cx="573675" cy="12940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2728" y="2486752"/>
            <a:ext cx="551110" cy="12805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28976" y="1073455"/>
            <a:ext cx="6477635" cy="1290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25" dirty="0">
                <a:latin typeface="Trebuchet MS"/>
                <a:cs typeface="Trebuchet MS"/>
              </a:rPr>
              <a:t>RNN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described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in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this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lecture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65" dirty="0">
                <a:latin typeface="Trebuchet MS"/>
                <a:cs typeface="Trebuchet MS"/>
              </a:rPr>
              <a:t>=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“vanilla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RNN”</a:t>
            </a:r>
            <a:endParaRPr sz="2400">
              <a:latin typeface="Trebuchet MS"/>
              <a:cs typeface="Trebuchet MS"/>
            </a:endParaRPr>
          </a:p>
          <a:p>
            <a:pPr>
              <a:spcBef>
                <a:spcPts val="30"/>
              </a:spcBef>
            </a:pPr>
            <a:endParaRPr sz="3500">
              <a:latin typeface="Times New Roman"/>
              <a:cs typeface="Times New Roman"/>
            </a:endParaRPr>
          </a:p>
          <a:p>
            <a:pPr marL="12700"/>
            <a:r>
              <a:rPr sz="2400" b="1" u="heavy" spc="-14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Next</a:t>
            </a:r>
            <a:r>
              <a:rPr sz="2400" b="1" u="heavy" spc="-1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b="1" u="heavy" spc="-17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lecture:</a:t>
            </a:r>
            <a:r>
              <a:rPr sz="2400" b="1" spc="-185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You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35" dirty="0">
                <a:latin typeface="Trebuchet MS"/>
                <a:cs typeface="Trebuchet MS"/>
              </a:rPr>
              <a:t>will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learn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about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other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RNN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flavors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8975" y="2758961"/>
            <a:ext cx="304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814195" algn="l"/>
              </a:tabLst>
            </a:pPr>
            <a:r>
              <a:rPr sz="2400" spc="-140" dirty="0">
                <a:latin typeface="Trebuchet MS"/>
                <a:cs typeface="Trebuchet MS"/>
              </a:rPr>
              <a:t>like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-80" dirty="0">
                <a:solidFill>
                  <a:srgbClr val="FF2F54"/>
                </a:solidFill>
                <a:latin typeface="Trebuchet MS"/>
                <a:cs typeface="Trebuchet MS"/>
              </a:rPr>
              <a:t>GRU	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265" dirty="0"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7F4300"/>
                </a:solidFill>
                <a:latin typeface="Trebuchet MS"/>
                <a:cs typeface="Trebuchet MS"/>
              </a:rPr>
              <a:t>LSTM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57001" y="2861346"/>
            <a:ext cx="529909" cy="1195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00249" y="2544608"/>
            <a:ext cx="645538" cy="453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00249" y="2268294"/>
            <a:ext cx="645538" cy="4538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16288" y="2821994"/>
            <a:ext cx="529317" cy="12298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54756" y="2551329"/>
            <a:ext cx="650156" cy="4204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554756" y="2268297"/>
            <a:ext cx="650156" cy="4204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09215" y="2807754"/>
            <a:ext cx="652616" cy="12893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09215" y="2546592"/>
            <a:ext cx="652616" cy="449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09215" y="2268297"/>
            <a:ext cx="652616" cy="4500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14327" y="2746121"/>
            <a:ext cx="2658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80" dirty="0">
                <a:latin typeface="Trebuchet MS"/>
                <a:cs typeface="Trebuchet MS"/>
              </a:rPr>
              <a:t>and </a:t>
            </a:r>
            <a:r>
              <a:rPr sz="2400" spc="-120" dirty="0">
                <a:latin typeface="Trebuchet MS"/>
                <a:cs typeface="Trebuchet MS"/>
              </a:rPr>
              <a:t>multi-layer</a:t>
            </a:r>
            <a:r>
              <a:rPr sz="2400" spc="-370" dirty="0">
                <a:latin typeface="Trebuchet MS"/>
                <a:cs typeface="Trebuchet MS"/>
              </a:rPr>
              <a:t> </a:t>
            </a:r>
            <a:r>
              <a:rPr sz="2400" spc="-25" dirty="0">
                <a:latin typeface="Trebuchet MS"/>
                <a:cs typeface="Trebuchet MS"/>
              </a:rPr>
              <a:t>RNNs</a:t>
            </a:r>
            <a:endParaRPr sz="24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66345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11371" y="250191"/>
            <a:ext cx="2969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80" dirty="0"/>
              <a:t>Next</a:t>
            </a:r>
            <a:r>
              <a:rPr spc="-305" dirty="0"/>
              <a:t> </a:t>
            </a:r>
            <a:r>
              <a:rPr spc="-180" dirty="0"/>
              <a:t>time</a:t>
            </a:r>
          </a:p>
        </p:txBody>
      </p:sp>
      <p:sp>
        <p:nvSpPr>
          <p:cNvPr id="3" name="object 3"/>
          <p:cNvSpPr/>
          <p:nvPr/>
        </p:nvSpPr>
        <p:spPr>
          <a:xfrm>
            <a:off x="3415144" y="2042731"/>
            <a:ext cx="114300" cy="1350010"/>
          </a:xfrm>
          <a:custGeom>
            <a:avLst/>
            <a:gdLst/>
            <a:ahLst/>
            <a:cxnLst/>
            <a:rect l="l" t="t" r="r" b="b"/>
            <a:pathLst>
              <a:path w="114300" h="1350010">
                <a:moveTo>
                  <a:pt x="114300" y="1235392"/>
                </a:moveTo>
                <a:lnTo>
                  <a:pt x="0" y="1235392"/>
                </a:lnTo>
                <a:lnTo>
                  <a:pt x="57150" y="1349692"/>
                </a:lnTo>
                <a:lnTo>
                  <a:pt x="114300" y="1235392"/>
                </a:lnTo>
                <a:close/>
              </a:path>
              <a:path w="114300" h="1350010">
                <a:moveTo>
                  <a:pt x="76200" y="0"/>
                </a:moveTo>
                <a:lnTo>
                  <a:pt x="38100" y="0"/>
                </a:lnTo>
                <a:lnTo>
                  <a:pt x="38100" y="1235392"/>
                </a:lnTo>
                <a:lnTo>
                  <a:pt x="76200" y="1235392"/>
                </a:lnTo>
                <a:lnTo>
                  <a:pt x="76200" y="0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07540" y="1029563"/>
            <a:ext cx="3140710" cy="4650632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55600" indent="-342900">
              <a:spcBef>
                <a:spcPts val="68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90" dirty="0">
                <a:solidFill>
                  <a:srgbClr val="C00000"/>
                </a:solidFill>
                <a:latin typeface="Trebuchet MS"/>
                <a:cs typeface="Trebuchet MS"/>
              </a:rPr>
              <a:t>Problems </a:t>
            </a:r>
            <a:r>
              <a:rPr sz="2400" spc="-105" dirty="0">
                <a:latin typeface="Trebuchet MS"/>
                <a:cs typeface="Trebuchet MS"/>
              </a:rPr>
              <a:t>with</a:t>
            </a:r>
            <a:r>
              <a:rPr sz="2400" spc="-305" dirty="0">
                <a:latin typeface="Trebuchet MS"/>
                <a:cs typeface="Trebuchet MS"/>
              </a:rPr>
              <a:t> </a:t>
            </a:r>
            <a:r>
              <a:rPr sz="2400" spc="-45" dirty="0">
                <a:latin typeface="Trebuchet MS"/>
                <a:cs typeface="Trebuchet MS"/>
              </a:rPr>
              <a:t>RNNs!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80" dirty="0">
                <a:latin typeface="Trebuchet MS"/>
                <a:cs typeface="Trebuchet MS"/>
              </a:rPr>
              <a:t>Vanishing</a:t>
            </a:r>
            <a:r>
              <a:rPr sz="2400" spc="-254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gradients</a:t>
            </a:r>
            <a:endParaRPr sz="2400">
              <a:latin typeface="Trebuchet MS"/>
              <a:cs typeface="Trebuchet MS"/>
            </a:endParaRPr>
          </a:p>
          <a:p>
            <a:pPr lvl="1">
              <a:spcBef>
                <a:spcPts val="20"/>
              </a:spcBef>
              <a:buClr>
                <a:srgbClr val="3A87FF"/>
              </a:buClr>
              <a:buFont typeface="Times New Roman"/>
              <a:buChar char="•"/>
            </a:pPr>
            <a:endParaRPr sz="3950">
              <a:latin typeface="Times New Roman"/>
              <a:cs typeface="Times New Roman"/>
            </a:endParaRPr>
          </a:p>
          <a:p>
            <a:pPr marL="1656080"/>
            <a:r>
              <a:rPr sz="2400" b="1" spc="-125" dirty="0">
                <a:solidFill>
                  <a:srgbClr val="3A87FF"/>
                </a:solidFill>
                <a:latin typeface="Trebuchet MS"/>
                <a:cs typeface="Trebuchet MS"/>
              </a:rPr>
              <a:t>motivates</a:t>
            </a:r>
            <a:endParaRPr sz="2400">
              <a:latin typeface="Trebuchet MS"/>
              <a:cs typeface="Trebuchet MS"/>
            </a:endParaRPr>
          </a:p>
          <a:p>
            <a:pPr>
              <a:spcBef>
                <a:spcPts val="45"/>
              </a:spcBef>
            </a:pPr>
            <a:endParaRPr sz="40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spc="-125" dirty="0">
                <a:solidFill>
                  <a:srgbClr val="BB57BE"/>
                </a:solidFill>
                <a:latin typeface="Trebuchet MS"/>
                <a:cs typeface="Trebuchet MS"/>
              </a:rPr>
              <a:t>Fancy </a:t>
            </a:r>
            <a:r>
              <a:rPr sz="2400" spc="-25" dirty="0">
                <a:solidFill>
                  <a:srgbClr val="BB57BE"/>
                </a:solidFill>
                <a:latin typeface="Trebuchet MS"/>
                <a:cs typeface="Trebuchet MS"/>
              </a:rPr>
              <a:t>RNN</a:t>
            </a:r>
            <a:r>
              <a:rPr sz="2400" spc="-2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variants!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90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35" dirty="0">
                <a:latin typeface="Trebuchet MS"/>
                <a:cs typeface="Trebuchet MS"/>
              </a:rPr>
              <a:t>LSTM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80" dirty="0">
                <a:latin typeface="Trebuchet MS"/>
                <a:cs typeface="Trebuchet MS"/>
              </a:rPr>
              <a:t>GRU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5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25" dirty="0">
                <a:latin typeface="Trebuchet MS"/>
                <a:cs typeface="Trebuchet MS"/>
              </a:rPr>
              <a:t>multi-layer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85"/>
              </a:spcBef>
              <a:buClr>
                <a:srgbClr val="3A87FF"/>
              </a:buClr>
              <a:buFont typeface="Times New Roman"/>
              <a:buChar char="•"/>
              <a:tabLst>
                <a:tab pos="698500" algn="l"/>
              </a:tabLst>
            </a:pPr>
            <a:r>
              <a:rPr sz="2400" spc="-114" dirty="0">
                <a:latin typeface="Trebuchet MS"/>
                <a:cs typeface="Trebuchet MS"/>
              </a:rPr>
              <a:t>bidirectional</a:t>
            </a:r>
            <a:endParaRPr sz="24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5219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28744" y="1295087"/>
            <a:ext cx="6354326" cy="4729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6F563697-2062-4A6D-9CE3-91A146F70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7540" y="250191"/>
            <a:ext cx="914146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90" dirty="0"/>
              <a:t>You </a:t>
            </a:r>
            <a:r>
              <a:rPr spc="-175" dirty="0"/>
              <a:t>use </a:t>
            </a:r>
            <a:r>
              <a:rPr spc="-185" dirty="0"/>
              <a:t>Language </a:t>
            </a:r>
            <a:r>
              <a:rPr spc="-55" dirty="0"/>
              <a:t>Models </a:t>
            </a:r>
            <a:r>
              <a:rPr spc="-215" dirty="0"/>
              <a:t>every</a:t>
            </a:r>
            <a:r>
              <a:rPr spc="-620" dirty="0"/>
              <a:t> </a:t>
            </a:r>
            <a:r>
              <a:rPr spc="-155" dirty="0"/>
              <a:t>day!</a:t>
            </a:r>
          </a:p>
        </p:txBody>
      </p:sp>
    </p:spTree>
    <p:extLst>
      <p:ext uri="{BB962C8B-B14F-4D97-AF65-F5344CB8AC3E}">
        <p14:creationId xmlns:p14="http://schemas.microsoft.com/office/powerpoint/2010/main" val="391626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6870" y="152400"/>
            <a:ext cx="6398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5" dirty="0"/>
              <a:t>n-gram </a:t>
            </a:r>
            <a:r>
              <a:rPr spc="-185" dirty="0"/>
              <a:t>Language</a:t>
            </a:r>
            <a:r>
              <a:rPr spc="-385" dirty="0"/>
              <a:t> </a:t>
            </a:r>
            <a:r>
              <a:rPr spc="-55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40" y="1104075"/>
            <a:ext cx="8122920" cy="519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0">
              <a:spcBef>
                <a:spcPts val="100"/>
              </a:spcBef>
              <a:tabLst>
                <a:tab pos="6060440" algn="l"/>
              </a:tabLst>
            </a:pPr>
            <a:r>
              <a:rPr sz="2400" i="1" spc="-155" dirty="0">
                <a:latin typeface="Trebuchet MS"/>
                <a:cs typeface="Trebuchet MS"/>
              </a:rPr>
              <a:t>the </a:t>
            </a:r>
            <a:r>
              <a:rPr sz="2400" i="1" spc="-114" dirty="0">
                <a:latin typeface="Trebuchet MS"/>
                <a:cs typeface="Trebuchet MS"/>
              </a:rPr>
              <a:t>students </a:t>
            </a:r>
            <a:r>
              <a:rPr sz="2400" i="1" spc="-105" dirty="0">
                <a:latin typeface="Trebuchet MS"/>
                <a:cs typeface="Trebuchet MS"/>
              </a:rPr>
              <a:t>opened</a:t>
            </a:r>
            <a:r>
              <a:rPr sz="2400" i="1" spc="-365" dirty="0">
                <a:latin typeface="Trebuchet MS"/>
                <a:cs typeface="Trebuchet MS"/>
              </a:rPr>
              <a:t> </a:t>
            </a:r>
            <a:r>
              <a:rPr sz="2400" i="1" spc="-165" dirty="0">
                <a:latin typeface="Trebuchet MS"/>
                <a:cs typeface="Trebuchet MS"/>
              </a:rPr>
              <a:t>their</a:t>
            </a:r>
            <a:r>
              <a:rPr sz="2400" i="1" spc="355" dirty="0"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u="heavy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Question</a:t>
            </a:r>
            <a:r>
              <a:rPr sz="2400" spc="-125" dirty="0">
                <a:latin typeface="Trebuchet MS"/>
                <a:cs typeface="Trebuchet MS"/>
              </a:rPr>
              <a:t>:</a:t>
            </a:r>
            <a:r>
              <a:rPr sz="2400" spc="-200" dirty="0">
                <a:latin typeface="Trebuchet MS"/>
                <a:cs typeface="Trebuchet MS"/>
              </a:rPr>
              <a:t> </a:t>
            </a:r>
            <a:r>
              <a:rPr sz="2400" spc="-60" dirty="0">
                <a:latin typeface="Trebuchet MS"/>
                <a:cs typeface="Trebuchet MS"/>
              </a:rPr>
              <a:t>How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learn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Language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30" dirty="0">
                <a:latin typeface="Trebuchet MS"/>
                <a:cs typeface="Trebuchet MS"/>
              </a:rPr>
              <a:t>Model?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spcBef>
                <a:spcPts val="59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b="1" u="heavy" spc="-1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Answer</a:t>
            </a:r>
            <a:r>
              <a:rPr sz="2400" b="1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(pre-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75" dirty="0">
                <a:latin typeface="Trebuchet MS"/>
                <a:cs typeface="Trebuchet MS"/>
              </a:rPr>
              <a:t>Deep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25" dirty="0">
                <a:latin typeface="Trebuchet MS"/>
                <a:cs typeface="Trebuchet MS"/>
              </a:rPr>
              <a:t>Learning):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learn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i="1" spc="-100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-gram</a:t>
            </a:r>
            <a:r>
              <a:rPr sz="2400" spc="-19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105" dirty="0">
                <a:solidFill>
                  <a:srgbClr val="BB57BE"/>
                </a:solidFill>
                <a:latin typeface="Trebuchet MS"/>
                <a:cs typeface="Trebuchet MS"/>
              </a:rPr>
              <a:t>Language</a:t>
            </a:r>
            <a:r>
              <a:rPr sz="2400" spc="-17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25" dirty="0">
                <a:solidFill>
                  <a:srgbClr val="BB57BE"/>
                </a:solidFill>
                <a:latin typeface="Trebuchet MS"/>
                <a:cs typeface="Trebuchet MS"/>
              </a:rPr>
              <a:t>Model</a:t>
            </a:r>
            <a:r>
              <a:rPr sz="2400" spc="-25" dirty="0">
                <a:latin typeface="Trebuchet MS"/>
                <a:cs typeface="Trebuchet MS"/>
              </a:rPr>
              <a:t>!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CC0000"/>
              </a:buClr>
              <a:buFont typeface="Times New Roman"/>
              <a:buChar char="•"/>
            </a:pPr>
            <a:endParaRPr sz="3000">
              <a:latin typeface="Times New Roman"/>
              <a:cs typeface="Times New Roman"/>
            </a:endParaRPr>
          </a:p>
          <a:p>
            <a:pPr marL="355600" indent="-342900"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u="heavy" spc="-11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Definition: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30" dirty="0">
                <a:latin typeface="Trebuchet MS"/>
                <a:cs typeface="Trebuchet MS"/>
              </a:rPr>
              <a:t>A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i="1" spc="-100" dirty="0">
                <a:solidFill>
                  <a:srgbClr val="BB57BE"/>
                </a:solidFill>
                <a:latin typeface="Trebuchet MS"/>
                <a:cs typeface="Trebuchet MS"/>
              </a:rPr>
              <a:t>n</a:t>
            </a:r>
            <a:r>
              <a:rPr sz="2400" spc="-100" dirty="0">
                <a:solidFill>
                  <a:srgbClr val="BB57BE"/>
                </a:solidFill>
                <a:latin typeface="Trebuchet MS"/>
                <a:cs typeface="Trebuchet MS"/>
              </a:rPr>
              <a:t>-gram</a:t>
            </a:r>
            <a:r>
              <a:rPr sz="2400" spc="-19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is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a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chunk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of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i="1" spc="-80" dirty="0">
                <a:latin typeface="Trebuchet MS"/>
                <a:cs typeface="Trebuchet MS"/>
              </a:rPr>
              <a:t>n</a:t>
            </a:r>
            <a:r>
              <a:rPr sz="2400" i="1" spc="-185" dirty="0">
                <a:latin typeface="Trebuchet MS"/>
                <a:cs typeface="Trebuchet MS"/>
              </a:rPr>
              <a:t> </a:t>
            </a:r>
            <a:r>
              <a:rPr sz="2400" spc="-105" dirty="0">
                <a:latin typeface="Trebuchet MS"/>
                <a:cs typeface="Trebuchet MS"/>
              </a:rPr>
              <a:t>consecutive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words.</a:t>
            </a:r>
            <a:endParaRPr sz="2400">
              <a:latin typeface="Trebuchet MS"/>
              <a:cs typeface="Trebuchet MS"/>
            </a:endParaRPr>
          </a:p>
          <a:p>
            <a:pPr marL="698500" lvl="1" indent="-228600">
              <a:spcBef>
                <a:spcPts val="52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85" dirty="0">
                <a:solidFill>
                  <a:srgbClr val="BB57BE"/>
                </a:solidFill>
                <a:latin typeface="Trebuchet MS"/>
                <a:cs typeface="Trebuchet MS"/>
              </a:rPr>
              <a:t>uni</a:t>
            </a:r>
            <a:r>
              <a:rPr sz="2000" spc="-85" dirty="0">
                <a:latin typeface="Trebuchet MS"/>
                <a:cs typeface="Trebuchet MS"/>
              </a:rPr>
              <a:t>grams: </a:t>
            </a:r>
            <a:r>
              <a:rPr sz="2000" spc="-155" dirty="0">
                <a:latin typeface="Trebuchet MS"/>
                <a:cs typeface="Trebuchet MS"/>
              </a:rPr>
              <a:t>“the”, </a:t>
            </a:r>
            <a:r>
              <a:rPr sz="2000" spc="-110" dirty="0">
                <a:latin typeface="Trebuchet MS"/>
                <a:cs typeface="Trebuchet MS"/>
              </a:rPr>
              <a:t>“students”, </a:t>
            </a:r>
            <a:r>
              <a:rPr sz="2000" spc="-120" dirty="0">
                <a:latin typeface="Trebuchet MS"/>
                <a:cs typeface="Trebuchet MS"/>
              </a:rPr>
              <a:t>“opened”,</a:t>
            </a:r>
            <a:r>
              <a:rPr sz="2000" spc="-270" dirty="0"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”their”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spcBef>
                <a:spcPts val="47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bi</a:t>
            </a:r>
            <a:r>
              <a:rPr sz="2000" spc="-90" dirty="0">
                <a:latin typeface="Trebuchet MS"/>
                <a:cs typeface="Trebuchet MS"/>
              </a:rPr>
              <a:t>grams: </a:t>
            </a:r>
            <a:r>
              <a:rPr sz="2000" spc="-120" dirty="0">
                <a:latin typeface="Trebuchet MS"/>
                <a:cs typeface="Trebuchet MS"/>
              </a:rPr>
              <a:t>“the </a:t>
            </a:r>
            <a:r>
              <a:rPr sz="2000" spc="-100" dirty="0">
                <a:latin typeface="Trebuchet MS"/>
                <a:cs typeface="Trebuchet MS"/>
              </a:rPr>
              <a:t>students”, </a:t>
            </a:r>
            <a:r>
              <a:rPr sz="2000" spc="-85" dirty="0">
                <a:latin typeface="Trebuchet MS"/>
                <a:cs typeface="Trebuchet MS"/>
              </a:rPr>
              <a:t>“students </a:t>
            </a:r>
            <a:r>
              <a:rPr sz="2000" spc="-110" dirty="0">
                <a:latin typeface="Trebuchet MS"/>
                <a:cs typeface="Trebuchet MS"/>
              </a:rPr>
              <a:t>opened”, </a:t>
            </a:r>
            <a:r>
              <a:rPr sz="2000" spc="-90" dirty="0">
                <a:latin typeface="Trebuchet MS"/>
                <a:cs typeface="Trebuchet MS"/>
              </a:rPr>
              <a:t>“opened</a:t>
            </a:r>
            <a:r>
              <a:rPr sz="2000" spc="-415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their”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95" dirty="0">
                <a:solidFill>
                  <a:srgbClr val="BB57BE"/>
                </a:solidFill>
                <a:latin typeface="Trebuchet MS"/>
                <a:cs typeface="Trebuchet MS"/>
              </a:rPr>
              <a:t>tri</a:t>
            </a:r>
            <a:r>
              <a:rPr sz="2000" spc="-95" dirty="0">
                <a:latin typeface="Trebuchet MS"/>
                <a:cs typeface="Trebuchet MS"/>
              </a:rPr>
              <a:t>grams: </a:t>
            </a:r>
            <a:r>
              <a:rPr sz="2000" spc="-120" dirty="0">
                <a:latin typeface="Trebuchet MS"/>
                <a:cs typeface="Trebuchet MS"/>
              </a:rPr>
              <a:t>“the </a:t>
            </a:r>
            <a:r>
              <a:rPr sz="2000" spc="-70" dirty="0">
                <a:latin typeface="Trebuchet MS"/>
                <a:cs typeface="Trebuchet MS"/>
              </a:rPr>
              <a:t>students </a:t>
            </a:r>
            <a:r>
              <a:rPr sz="2000" spc="-110" dirty="0">
                <a:latin typeface="Trebuchet MS"/>
                <a:cs typeface="Trebuchet MS"/>
              </a:rPr>
              <a:t>opened”, </a:t>
            </a:r>
            <a:r>
              <a:rPr sz="2000" spc="-85" dirty="0">
                <a:latin typeface="Trebuchet MS"/>
                <a:cs typeface="Trebuchet MS"/>
              </a:rPr>
              <a:t>“students </a:t>
            </a:r>
            <a:r>
              <a:rPr sz="2000" spc="-70" dirty="0">
                <a:latin typeface="Trebuchet MS"/>
                <a:cs typeface="Trebuchet MS"/>
              </a:rPr>
              <a:t>opened</a:t>
            </a:r>
            <a:r>
              <a:rPr sz="2000" spc="-43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their”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spcBef>
                <a:spcPts val="465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4-</a:t>
            </a:r>
            <a:r>
              <a:rPr sz="2000" spc="-90" dirty="0">
                <a:latin typeface="Trebuchet MS"/>
                <a:cs typeface="Trebuchet MS"/>
              </a:rPr>
              <a:t>grams: </a:t>
            </a:r>
            <a:r>
              <a:rPr sz="2000" spc="-120" dirty="0">
                <a:latin typeface="Trebuchet MS"/>
                <a:cs typeface="Trebuchet MS"/>
              </a:rPr>
              <a:t>“the </a:t>
            </a:r>
            <a:r>
              <a:rPr sz="2000" spc="-70" dirty="0">
                <a:latin typeface="Trebuchet MS"/>
                <a:cs typeface="Trebuchet MS"/>
              </a:rPr>
              <a:t>students opened</a:t>
            </a:r>
            <a:r>
              <a:rPr sz="2000" spc="-330" dirty="0">
                <a:latin typeface="Trebuchet MS"/>
                <a:cs typeface="Trebuchet MS"/>
              </a:rPr>
              <a:t> </a:t>
            </a:r>
            <a:r>
              <a:rPr sz="2000" spc="-114" dirty="0">
                <a:latin typeface="Trebuchet MS"/>
                <a:cs typeface="Trebuchet MS"/>
              </a:rPr>
              <a:t>their”</a:t>
            </a:r>
            <a:endParaRPr sz="2000">
              <a:latin typeface="Trebuchet MS"/>
              <a:cs typeface="Trebuchet MS"/>
            </a:endParaRPr>
          </a:p>
          <a:p>
            <a:pPr lvl="1">
              <a:spcBef>
                <a:spcPts val="30"/>
              </a:spcBef>
              <a:buClr>
                <a:srgbClr val="3A87FF"/>
              </a:buClr>
              <a:buFont typeface="Times New Roman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355600" marR="287655" indent="-342900">
              <a:lnSpc>
                <a:spcPts val="2870"/>
              </a:lnSpc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400" u="heavy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Idea: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40" dirty="0">
                <a:latin typeface="Trebuchet MS"/>
                <a:cs typeface="Trebuchet MS"/>
              </a:rPr>
              <a:t>Collect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statistics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85" dirty="0">
                <a:latin typeface="Trebuchet MS"/>
                <a:cs typeface="Trebuchet MS"/>
              </a:rPr>
              <a:t>about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50" dirty="0">
                <a:latin typeface="Trebuchet MS"/>
                <a:cs typeface="Trebuchet MS"/>
              </a:rPr>
              <a:t>how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00" dirty="0">
                <a:latin typeface="Trebuchet MS"/>
                <a:cs typeface="Trebuchet MS"/>
              </a:rPr>
              <a:t>frequent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114" dirty="0">
                <a:latin typeface="Trebuchet MS"/>
                <a:cs typeface="Trebuchet MS"/>
              </a:rPr>
              <a:t>different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n-grams  </a:t>
            </a:r>
            <a:r>
              <a:rPr sz="2400" spc="-150" dirty="0">
                <a:latin typeface="Trebuchet MS"/>
                <a:cs typeface="Trebuchet MS"/>
              </a:rPr>
              <a:t>are,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80" dirty="0">
                <a:latin typeface="Trebuchet MS"/>
                <a:cs typeface="Trebuchet MS"/>
              </a:rPr>
              <a:t>and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-70" dirty="0">
                <a:latin typeface="Trebuchet MS"/>
                <a:cs typeface="Trebuchet MS"/>
              </a:rPr>
              <a:t>use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5" dirty="0">
                <a:latin typeface="Trebuchet MS"/>
                <a:cs typeface="Trebuchet MS"/>
              </a:rPr>
              <a:t>these</a:t>
            </a:r>
            <a:r>
              <a:rPr sz="2400" spc="-180" dirty="0">
                <a:latin typeface="Trebuchet MS"/>
                <a:cs typeface="Trebuchet MS"/>
              </a:rPr>
              <a:t> </a:t>
            </a:r>
            <a:r>
              <a:rPr sz="2400" spc="-90" dirty="0">
                <a:latin typeface="Trebuchet MS"/>
                <a:cs typeface="Trebuchet MS"/>
              </a:rPr>
              <a:t>to</a:t>
            </a:r>
            <a:r>
              <a:rPr sz="2400" spc="-195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predict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20" dirty="0">
                <a:latin typeface="Trebuchet MS"/>
                <a:cs typeface="Trebuchet MS"/>
              </a:rPr>
              <a:t>next</a:t>
            </a:r>
            <a:r>
              <a:rPr sz="2400" spc="-190" dirty="0">
                <a:latin typeface="Trebuchet MS"/>
                <a:cs typeface="Trebuchet MS"/>
              </a:rPr>
              <a:t> </a:t>
            </a:r>
            <a:r>
              <a:rPr sz="2400" spc="-110" dirty="0">
                <a:latin typeface="Trebuchet MS"/>
                <a:cs typeface="Trebuchet MS"/>
              </a:rPr>
              <a:t>word.</a:t>
            </a:r>
            <a:endParaRPr sz="24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7785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599428" y="1108265"/>
            <a:ext cx="23456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80" dirty="0">
                <a:latin typeface="Trebuchet MS"/>
                <a:cs typeface="Trebuchet MS"/>
              </a:rPr>
              <a:t>depends only </a:t>
            </a:r>
            <a:r>
              <a:rPr sz="2200" spc="-35" dirty="0">
                <a:latin typeface="Trebuchet MS"/>
                <a:cs typeface="Trebuchet MS"/>
              </a:rPr>
              <a:t>on</a:t>
            </a:r>
            <a:r>
              <a:rPr sz="2200" spc="-390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73329" y="1127256"/>
            <a:ext cx="819016" cy="377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35414" y="5579838"/>
            <a:ext cx="3873999" cy="651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46566" y="3461449"/>
            <a:ext cx="1626870" cy="5708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389890">
              <a:lnSpc>
                <a:spcPts val="2130"/>
              </a:lnSpc>
              <a:spcBef>
                <a:spcPts val="195"/>
              </a:spcBef>
            </a:pPr>
            <a:r>
              <a:rPr spc="-85" dirty="0">
                <a:latin typeface="Trebuchet MS"/>
                <a:cs typeface="Trebuchet MS"/>
              </a:rPr>
              <a:t>(definition</a:t>
            </a:r>
            <a:r>
              <a:rPr spc="-185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of  </a:t>
            </a:r>
            <a:r>
              <a:rPr spc="-80" dirty="0">
                <a:latin typeface="Trebuchet MS"/>
                <a:cs typeface="Trebuchet MS"/>
              </a:rPr>
              <a:t>conditional</a:t>
            </a:r>
            <a:r>
              <a:rPr spc="-180" dirty="0">
                <a:latin typeface="Trebuchet MS"/>
                <a:cs typeface="Trebuchet MS"/>
              </a:rPr>
              <a:t> </a:t>
            </a:r>
            <a:r>
              <a:rPr spc="-70" dirty="0">
                <a:latin typeface="Trebuchet MS"/>
                <a:cs typeface="Trebuchet MS"/>
              </a:rPr>
              <a:t>prob)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30175" y="3395645"/>
            <a:ext cx="3378969" cy="636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227884" y="2319236"/>
            <a:ext cx="1245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70" dirty="0">
                <a:latin typeface="Trebuchet MS"/>
                <a:cs typeface="Trebuchet MS"/>
              </a:rPr>
              <a:t>(</a:t>
            </a:r>
            <a:r>
              <a:rPr spc="-70" dirty="0">
                <a:solidFill>
                  <a:srgbClr val="BB57BE"/>
                </a:solidFill>
                <a:latin typeface="Trebuchet MS"/>
                <a:cs typeface="Trebuchet MS"/>
              </a:rPr>
              <a:t>assumption</a:t>
            </a:r>
            <a:r>
              <a:rPr spc="-70" dirty="0">
                <a:latin typeface="Trebuchet MS"/>
                <a:cs typeface="Trebuchet MS"/>
              </a:rPr>
              <a:t>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42446" y="2329043"/>
            <a:ext cx="6030524" cy="309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1209" y="2050033"/>
            <a:ext cx="1981200" cy="241300"/>
          </a:xfrm>
          <a:custGeom>
            <a:avLst/>
            <a:gdLst/>
            <a:ahLst/>
            <a:cxnLst/>
            <a:rect l="l" t="t" r="r" b="b"/>
            <a:pathLst>
              <a:path w="1981200" h="241300">
                <a:moveTo>
                  <a:pt x="0" y="240945"/>
                </a:moveTo>
                <a:lnTo>
                  <a:pt x="8332" y="194051"/>
                </a:lnTo>
                <a:lnTo>
                  <a:pt x="31053" y="155757"/>
                </a:lnTo>
                <a:lnTo>
                  <a:pt x="64753" y="129938"/>
                </a:lnTo>
                <a:lnTo>
                  <a:pt x="106020" y="120471"/>
                </a:lnTo>
                <a:lnTo>
                  <a:pt x="884580" y="120474"/>
                </a:lnTo>
                <a:lnTo>
                  <a:pt x="925846" y="111006"/>
                </a:lnTo>
                <a:lnTo>
                  <a:pt x="959546" y="85187"/>
                </a:lnTo>
                <a:lnTo>
                  <a:pt x="982268" y="46893"/>
                </a:lnTo>
                <a:lnTo>
                  <a:pt x="990600" y="0"/>
                </a:lnTo>
                <a:lnTo>
                  <a:pt x="998932" y="46893"/>
                </a:lnTo>
                <a:lnTo>
                  <a:pt x="1021654" y="85187"/>
                </a:lnTo>
                <a:lnTo>
                  <a:pt x="1055355" y="111006"/>
                </a:lnTo>
                <a:lnTo>
                  <a:pt x="1096624" y="120474"/>
                </a:lnTo>
                <a:lnTo>
                  <a:pt x="1875177" y="120474"/>
                </a:lnTo>
                <a:lnTo>
                  <a:pt x="1916446" y="129941"/>
                </a:lnTo>
                <a:lnTo>
                  <a:pt x="1950147" y="155759"/>
                </a:lnTo>
                <a:lnTo>
                  <a:pt x="1972869" y="194053"/>
                </a:lnTo>
                <a:lnTo>
                  <a:pt x="1981201" y="240947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07540" y="1108265"/>
            <a:ext cx="537972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90855" indent="-342900">
              <a:spcBef>
                <a:spcPts val="1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spc="-110" dirty="0">
                <a:latin typeface="Trebuchet MS"/>
                <a:cs typeface="Trebuchet MS"/>
              </a:rPr>
              <a:t>First </a:t>
            </a:r>
            <a:r>
              <a:rPr sz="2200" spc="-85" dirty="0">
                <a:latin typeface="Trebuchet MS"/>
                <a:cs typeface="Trebuchet MS"/>
              </a:rPr>
              <a:t>we </a:t>
            </a:r>
            <a:r>
              <a:rPr sz="2200" spc="-100" dirty="0">
                <a:latin typeface="Trebuchet MS"/>
                <a:cs typeface="Trebuchet MS"/>
              </a:rPr>
              <a:t>make </a:t>
            </a:r>
            <a:r>
              <a:rPr sz="2200" spc="-105" dirty="0">
                <a:latin typeface="Trebuchet MS"/>
                <a:cs typeface="Trebuchet MS"/>
              </a:rPr>
              <a:t>a </a:t>
            </a:r>
            <a:r>
              <a:rPr sz="2200" spc="-100" dirty="0">
                <a:solidFill>
                  <a:srgbClr val="BB57BE"/>
                </a:solidFill>
                <a:latin typeface="Trebuchet MS"/>
                <a:cs typeface="Trebuchet MS"/>
              </a:rPr>
              <a:t>simplifying</a:t>
            </a:r>
            <a:r>
              <a:rPr sz="2200" spc="-459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BB57BE"/>
                </a:solidFill>
                <a:latin typeface="Trebuchet MS"/>
                <a:cs typeface="Trebuchet MS"/>
              </a:rPr>
              <a:t>assumption</a:t>
            </a:r>
            <a:r>
              <a:rPr sz="2200" spc="-85" dirty="0">
                <a:latin typeface="Trebuchet MS"/>
                <a:cs typeface="Trebuchet MS"/>
              </a:rPr>
              <a:t>:  </a:t>
            </a:r>
            <a:r>
              <a:rPr sz="2200" spc="-100" dirty="0">
                <a:latin typeface="Trebuchet MS"/>
                <a:cs typeface="Trebuchet MS"/>
              </a:rPr>
              <a:t>preceding </a:t>
            </a:r>
            <a:r>
              <a:rPr sz="2200" i="1" spc="-110" dirty="0">
                <a:latin typeface="Trebuchet MS"/>
                <a:cs typeface="Trebuchet MS"/>
              </a:rPr>
              <a:t>(n-1)</a:t>
            </a:r>
            <a:r>
              <a:rPr sz="2200" i="1" spc="-235" dirty="0">
                <a:latin typeface="Trebuchet MS"/>
                <a:cs typeface="Trebuchet MS"/>
              </a:rPr>
              <a:t> </a:t>
            </a:r>
            <a:r>
              <a:rPr sz="2200" spc="-60" dirty="0">
                <a:latin typeface="Trebuchet MS"/>
                <a:cs typeface="Trebuchet MS"/>
              </a:rPr>
              <a:t>words</a:t>
            </a:r>
            <a:endParaRPr sz="2200">
              <a:latin typeface="Trebuchet MS"/>
              <a:cs typeface="Trebuchet MS"/>
            </a:endParaRPr>
          </a:p>
          <a:p>
            <a:pPr marR="5080" algn="r">
              <a:spcBef>
                <a:spcPts val="45"/>
              </a:spcBef>
            </a:pPr>
            <a:r>
              <a:rPr i="1" spc="-70" dirty="0">
                <a:solidFill>
                  <a:srgbClr val="3A87FF"/>
                </a:solidFill>
                <a:latin typeface="Trebuchet MS"/>
                <a:cs typeface="Trebuchet MS"/>
              </a:rPr>
              <a:t>n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-1</a:t>
            </a:r>
            <a:r>
              <a:rPr spc="-229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55" dirty="0">
                <a:solidFill>
                  <a:srgbClr val="3A87FF"/>
                </a:solidFill>
                <a:latin typeface="Trebuchet MS"/>
                <a:cs typeface="Trebuchet MS"/>
              </a:rPr>
              <a:t>words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71162" y="3302534"/>
            <a:ext cx="3175635" cy="415925"/>
          </a:xfrm>
          <a:custGeom>
            <a:avLst/>
            <a:gdLst/>
            <a:ahLst/>
            <a:cxnLst/>
            <a:rect l="l" t="t" r="r" b="b"/>
            <a:pathLst>
              <a:path w="3175635" h="415925">
                <a:moveTo>
                  <a:pt x="0" y="0"/>
                </a:moveTo>
                <a:lnTo>
                  <a:pt x="3175181" y="0"/>
                </a:lnTo>
                <a:lnTo>
                  <a:pt x="3175181" y="415692"/>
                </a:lnTo>
                <a:lnTo>
                  <a:pt x="0" y="415692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31540" y="3288449"/>
            <a:ext cx="1240155" cy="250190"/>
          </a:xfrm>
          <a:custGeom>
            <a:avLst/>
            <a:gdLst/>
            <a:ahLst/>
            <a:cxnLst/>
            <a:rect l="l" t="t" r="r" b="b"/>
            <a:pathLst>
              <a:path w="1240155" h="250189">
                <a:moveTo>
                  <a:pt x="4724" y="0"/>
                </a:moveTo>
                <a:lnTo>
                  <a:pt x="0" y="28181"/>
                </a:lnTo>
                <a:lnTo>
                  <a:pt x="1152715" y="221818"/>
                </a:lnTo>
                <a:lnTo>
                  <a:pt x="1147978" y="249999"/>
                </a:lnTo>
                <a:lnTo>
                  <a:pt x="1239621" y="221932"/>
                </a:lnTo>
                <a:lnTo>
                  <a:pt x="1200820" y="193636"/>
                </a:lnTo>
                <a:lnTo>
                  <a:pt x="1157452" y="193636"/>
                </a:lnTo>
                <a:lnTo>
                  <a:pt x="4724" y="0"/>
                </a:lnTo>
                <a:close/>
              </a:path>
              <a:path w="1240155" h="250189">
                <a:moveTo>
                  <a:pt x="1162177" y="165455"/>
                </a:moveTo>
                <a:lnTo>
                  <a:pt x="1157452" y="193636"/>
                </a:lnTo>
                <a:lnTo>
                  <a:pt x="1200820" y="193636"/>
                </a:lnTo>
                <a:lnTo>
                  <a:pt x="1162177" y="165455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68719" y="3138195"/>
            <a:ext cx="1586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3A87FF"/>
                </a:solidFill>
                <a:latin typeface="Trebuchet MS"/>
                <a:cs typeface="Trebuchet MS"/>
              </a:rPr>
              <a:t>prob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of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pc="-325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0" dirty="0">
                <a:solidFill>
                  <a:srgbClr val="3A87FF"/>
                </a:solidFill>
                <a:latin typeface="Trebuchet MS"/>
                <a:cs typeface="Trebuchet MS"/>
              </a:rPr>
              <a:t>n-gram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02212" y="3718229"/>
            <a:ext cx="2490470" cy="369570"/>
          </a:xfrm>
          <a:custGeom>
            <a:avLst/>
            <a:gdLst/>
            <a:ahLst/>
            <a:cxnLst/>
            <a:rect l="l" t="t" r="r" b="b"/>
            <a:pathLst>
              <a:path w="2490470" h="369570">
                <a:moveTo>
                  <a:pt x="0" y="0"/>
                </a:moveTo>
                <a:lnTo>
                  <a:pt x="2490141" y="0"/>
                </a:lnTo>
                <a:lnTo>
                  <a:pt x="2490141" y="369226"/>
                </a:lnTo>
                <a:lnTo>
                  <a:pt x="0" y="369226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32745" y="3865054"/>
            <a:ext cx="1270000" cy="126364"/>
          </a:xfrm>
          <a:custGeom>
            <a:avLst/>
            <a:gdLst/>
            <a:ahLst/>
            <a:cxnLst/>
            <a:rect l="l" t="t" r="r" b="b"/>
            <a:pathLst>
              <a:path w="1270000" h="126364">
                <a:moveTo>
                  <a:pt x="1181379" y="0"/>
                </a:moveTo>
                <a:lnTo>
                  <a:pt x="1183043" y="28536"/>
                </a:lnTo>
                <a:lnTo>
                  <a:pt x="0" y="97751"/>
                </a:lnTo>
                <a:lnTo>
                  <a:pt x="1663" y="126288"/>
                </a:lnTo>
                <a:lnTo>
                  <a:pt x="1184719" y="57061"/>
                </a:lnTo>
                <a:lnTo>
                  <a:pt x="1235959" y="57061"/>
                </a:lnTo>
                <a:lnTo>
                  <a:pt x="1269466" y="37782"/>
                </a:lnTo>
                <a:lnTo>
                  <a:pt x="1181379" y="0"/>
                </a:lnTo>
                <a:close/>
              </a:path>
              <a:path w="1270000" h="126364">
                <a:moveTo>
                  <a:pt x="1235959" y="57061"/>
                </a:moveTo>
                <a:lnTo>
                  <a:pt x="1184719" y="57061"/>
                </a:lnTo>
                <a:lnTo>
                  <a:pt x="1186383" y="85585"/>
                </a:lnTo>
                <a:lnTo>
                  <a:pt x="1235959" y="57061"/>
                </a:lnTo>
                <a:close/>
              </a:path>
            </a:pathLst>
          </a:custGeom>
          <a:solidFill>
            <a:srgbClr val="3A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25873" y="3812730"/>
            <a:ext cx="1911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60" dirty="0">
                <a:solidFill>
                  <a:srgbClr val="3A87FF"/>
                </a:solidFill>
                <a:latin typeface="Trebuchet MS"/>
                <a:cs typeface="Trebuchet MS"/>
              </a:rPr>
              <a:t>prob </a:t>
            </a:r>
            <a:r>
              <a:rPr spc="-70" dirty="0">
                <a:solidFill>
                  <a:srgbClr val="3A87FF"/>
                </a:solidFill>
                <a:latin typeface="Trebuchet MS"/>
                <a:cs typeface="Trebuchet MS"/>
              </a:rPr>
              <a:t>of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a</a:t>
            </a:r>
            <a:r>
              <a:rPr spc="-33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pc="-85" dirty="0">
                <a:solidFill>
                  <a:srgbClr val="3A87FF"/>
                </a:solidFill>
                <a:latin typeface="Trebuchet MS"/>
                <a:cs typeface="Trebuchet MS"/>
              </a:rPr>
              <a:t>(n-1)-gram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07540" y="4409566"/>
            <a:ext cx="8566150" cy="176657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spcBef>
                <a:spcPts val="6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b="1" u="sng" spc="-114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Question:</a:t>
            </a:r>
            <a:r>
              <a:rPr sz="2200" b="1" spc="-16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How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do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we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get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these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i="1" spc="-95" dirty="0">
                <a:latin typeface="Trebuchet MS"/>
                <a:cs typeface="Trebuchet MS"/>
              </a:rPr>
              <a:t>n</a:t>
            </a:r>
            <a:r>
              <a:rPr sz="2200" spc="-95" dirty="0">
                <a:latin typeface="Trebuchet MS"/>
                <a:cs typeface="Trebuchet MS"/>
              </a:rPr>
              <a:t>-gram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and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(</a:t>
            </a:r>
            <a:r>
              <a:rPr sz="2200" i="1" spc="-105" dirty="0">
                <a:latin typeface="Trebuchet MS"/>
                <a:cs typeface="Trebuchet MS"/>
              </a:rPr>
              <a:t>n</a:t>
            </a:r>
            <a:r>
              <a:rPr sz="2200" spc="-105" dirty="0">
                <a:latin typeface="Trebuchet MS"/>
                <a:cs typeface="Trebuchet MS"/>
              </a:rPr>
              <a:t>-1)-gram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75" dirty="0">
                <a:latin typeface="Trebuchet MS"/>
                <a:cs typeface="Trebuchet MS"/>
              </a:rPr>
              <a:t>probabilities?</a:t>
            </a:r>
            <a:endParaRPr sz="2200">
              <a:latin typeface="Trebuchet MS"/>
              <a:cs typeface="Trebuchet MS"/>
            </a:endParaRPr>
          </a:p>
          <a:p>
            <a:pPr marL="355600" indent="-342900">
              <a:spcBef>
                <a:spcPts val="52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200" b="1" u="sng" spc="-12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Answer:</a:t>
            </a:r>
            <a:r>
              <a:rPr sz="2200" b="1" spc="-160" dirty="0">
                <a:latin typeface="Trebuchet MS"/>
                <a:cs typeface="Trebuchet MS"/>
              </a:rPr>
              <a:t> </a:t>
            </a:r>
            <a:r>
              <a:rPr sz="2200" spc="-70" dirty="0">
                <a:latin typeface="Trebuchet MS"/>
                <a:cs typeface="Trebuchet MS"/>
              </a:rPr>
              <a:t>By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BB57BE"/>
                </a:solidFill>
                <a:latin typeface="Trebuchet MS"/>
                <a:cs typeface="Trebuchet MS"/>
              </a:rPr>
              <a:t>counting</a:t>
            </a:r>
            <a:r>
              <a:rPr sz="2200" spc="-1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them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latin typeface="Trebuchet MS"/>
                <a:cs typeface="Trebuchet MS"/>
              </a:rPr>
              <a:t>in</a:t>
            </a:r>
            <a:r>
              <a:rPr sz="2200" spc="-170" dirty="0">
                <a:latin typeface="Trebuchet MS"/>
                <a:cs typeface="Trebuchet MS"/>
              </a:rPr>
              <a:t> </a:t>
            </a:r>
            <a:r>
              <a:rPr sz="2200" spc="-55" dirty="0">
                <a:latin typeface="Trebuchet MS"/>
                <a:cs typeface="Trebuchet MS"/>
              </a:rPr>
              <a:t>some</a:t>
            </a:r>
            <a:r>
              <a:rPr sz="2200" spc="-155" dirty="0">
                <a:latin typeface="Trebuchet MS"/>
                <a:cs typeface="Trebuchet MS"/>
              </a:rPr>
              <a:t> </a:t>
            </a:r>
            <a:r>
              <a:rPr sz="2200" spc="-110" dirty="0">
                <a:latin typeface="Trebuchet MS"/>
                <a:cs typeface="Trebuchet MS"/>
              </a:rPr>
              <a:t>large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80" dirty="0">
                <a:latin typeface="Trebuchet MS"/>
                <a:cs typeface="Trebuchet MS"/>
              </a:rPr>
              <a:t>corpus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of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25" dirty="0">
                <a:latin typeface="Trebuchet MS"/>
                <a:cs typeface="Trebuchet MS"/>
              </a:rPr>
              <a:t>text!</a:t>
            </a:r>
            <a:endParaRPr sz="2200">
              <a:latin typeface="Trebuchet MS"/>
              <a:cs typeface="Trebuchet MS"/>
            </a:endParaRPr>
          </a:p>
          <a:p>
            <a:pPr>
              <a:spcBef>
                <a:spcPts val="15"/>
              </a:spcBef>
            </a:pPr>
            <a:endParaRPr sz="2750">
              <a:latin typeface="Times New Roman"/>
              <a:cs typeface="Times New Roman"/>
            </a:endParaRPr>
          </a:p>
          <a:p>
            <a:pPr marL="7129145" marR="5080" indent="485775" algn="r">
              <a:lnSpc>
                <a:spcPts val="2130"/>
              </a:lnSpc>
            </a:pPr>
            <a:r>
              <a:rPr spc="-70" dirty="0">
                <a:latin typeface="Trebuchet MS"/>
                <a:cs typeface="Trebuchet MS"/>
              </a:rPr>
              <a:t>(</a:t>
            </a:r>
            <a:r>
              <a:rPr spc="-100" dirty="0">
                <a:latin typeface="Trebuchet MS"/>
                <a:cs typeface="Trebuchet MS"/>
              </a:rPr>
              <a:t>s</a:t>
            </a:r>
            <a:r>
              <a:rPr spc="-140" dirty="0">
                <a:latin typeface="Trebuchet MS"/>
                <a:cs typeface="Trebuchet MS"/>
              </a:rPr>
              <a:t>t</a:t>
            </a:r>
            <a:r>
              <a:rPr spc="-105" dirty="0">
                <a:latin typeface="Trebuchet MS"/>
                <a:cs typeface="Trebuchet MS"/>
              </a:rPr>
              <a:t>a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105" dirty="0">
                <a:latin typeface="Trebuchet MS"/>
                <a:cs typeface="Trebuchet MS"/>
              </a:rPr>
              <a:t>i</a:t>
            </a:r>
            <a:r>
              <a:rPr spc="-50" dirty="0">
                <a:latin typeface="Trebuchet MS"/>
                <a:cs typeface="Trebuchet MS"/>
              </a:rPr>
              <a:t>s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105" dirty="0">
                <a:latin typeface="Trebuchet MS"/>
                <a:cs typeface="Trebuchet MS"/>
              </a:rPr>
              <a:t>i</a:t>
            </a:r>
            <a:r>
              <a:rPr spc="-150" dirty="0">
                <a:latin typeface="Trebuchet MS"/>
                <a:cs typeface="Trebuchet MS"/>
              </a:rPr>
              <a:t>c</a:t>
            </a:r>
            <a:r>
              <a:rPr spc="-85" dirty="0">
                <a:latin typeface="Trebuchet MS"/>
                <a:cs typeface="Trebuchet MS"/>
              </a:rPr>
              <a:t>a</a:t>
            </a:r>
            <a:r>
              <a:rPr spc="-120" dirty="0">
                <a:latin typeface="Trebuchet MS"/>
                <a:cs typeface="Trebuchet MS"/>
              </a:rPr>
              <a:t>l  </a:t>
            </a:r>
            <a:r>
              <a:rPr spc="-70" dirty="0">
                <a:latin typeface="Trebuchet MS"/>
                <a:cs typeface="Trebuchet MS"/>
              </a:rPr>
              <a:t>ap</a:t>
            </a:r>
            <a:r>
              <a:rPr spc="-55" dirty="0">
                <a:latin typeface="Trebuchet MS"/>
                <a:cs typeface="Trebuchet MS"/>
              </a:rPr>
              <a:t>p</a:t>
            </a:r>
            <a:r>
              <a:rPr spc="-110" dirty="0">
                <a:latin typeface="Trebuchet MS"/>
                <a:cs typeface="Trebuchet MS"/>
              </a:rPr>
              <a:t>r</a:t>
            </a:r>
            <a:r>
              <a:rPr spc="-55" dirty="0">
                <a:latin typeface="Trebuchet MS"/>
                <a:cs typeface="Trebuchet MS"/>
              </a:rPr>
              <a:t>o</a:t>
            </a:r>
            <a:r>
              <a:rPr spc="-135" dirty="0">
                <a:latin typeface="Trebuchet MS"/>
                <a:cs typeface="Trebuchet MS"/>
              </a:rPr>
              <a:t>x</a:t>
            </a:r>
            <a:r>
              <a:rPr spc="-85" dirty="0">
                <a:latin typeface="Trebuchet MS"/>
                <a:cs typeface="Trebuchet MS"/>
              </a:rPr>
              <a:t>im</a:t>
            </a:r>
            <a:r>
              <a:rPr spc="-105" dirty="0">
                <a:latin typeface="Trebuchet MS"/>
                <a:cs typeface="Trebuchet MS"/>
              </a:rPr>
              <a:t>a</a:t>
            </a:r>
            <a:r>
              <a:rPr spc="-120" dirty="0">
                <a:latin typeface="Trebuchet MS"/>
                <a:cs typeface="Trebuchet MS"/>
              </a:rPr>
              <a:t>t</a:t>
            </a:r>
            <a:r>
              <a:rPr spc="-50" dirty="0">
                <a:latin typeface="Trebuchet MS"/>
                <a:cs typeface="Trebuchet MS"/>
              </a:rPr>
              <a:t>i</a:t>
            </a:r>
            <a:r>
              <a:rPr spc="-80" dirty="0">
                <a:latin typeface="Trebuchet MS"/>
                <a:cs typeface="Trebuchet MS"/>
              </a:rPr>
              <a:t>o</a:t>
            </a:r>
            <a:r>
              <a:rPr spc="-35" dirty="0">
                <a:latin typeface="Trebuchet MS"/>
                <a:cs typeface="Trebuchet MS"/>
              </a:rPr>
              <a:t>n</a:t>
            </a:r>
            <a:r>
              <a:rPr spc="-120" dirty="0">
                <a:latin typeface="Trebuchet MS"/>
                <a:cs typeface="Trebuchet MS"/>
              </a:rPr>
              <a:t>)</a:t>
            </a:r>
            <a:endParaRPr>
              <a:latin typeface="Trebuchet MS"/>
              <a:cs typeface="Trebuchet MS"/>
            </a:endParaRP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B8A8F7CB-2F4A-430B-8050-1D0263A453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6870" y="152400"/>
            <a:ext cx="6398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5" dirty="0"/>
              <a:t>n-gram </a:t>
            </a:r>
            <a:r>
              <a:rPr spc="-185" dirty="0"/>
              <a:t>Language</a:t>
            </a:r>
            <a:r>
              <a:rPr spc="-385" dirty="0"/>
              <a:t> </a:t>
            </a:r>
            <a:r>
              <a:rPr spc="-55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86178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907541" y="1108265"/>
            <a:ext cx="58959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60" dirty="0">
                <a:latin typeface="Trebuchet MS"/>
                <a:cs typeface="Trebuchet MS"/>
              </a:rPr>
              <a:t>Suppose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85" dirty="0">
                <a:latin typeface="Trebuchet MS"/>
                <a:cs typeface="Trebuchet MS"/>
              </a:rPr>
              <a:t>we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are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0" dirty="0">
                <a:latin typeface="Trebuchet MS"/>
                <a:cs typeface="Trebuchet MS"/>
              </a:rPr>
              <a:t>learning</a:t>
            </a:r>
            <a:r>
              <a:rPr sz="2200" spc="-165" dirty="0">
                <a:latin typeface="Trebuchet MS"/>
                <a:cs typeface="Trebuchet MS"/>
              </a:rPr>
              <a:t> </a:t>
            </a:r>
            <a:r>
              <a:rPr sz="2200" spc="-105" dirty="0">
                <a:latin typeface="Trebuchet MS"/>
                <a:cs typeface="Trebuchet MS"/>
              </a:rPr>
              <a:t>a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90" dirty="0">
                <a:solidFill>
                  <a:srgbClr val="BB57BE"/>
                </a:solidFill>
                <a:latin typeface="Trebuchet MS"/>
                <a:cs typeface="Trebuchet MS"/>
              </a:rPr>
              <a:t>4-gram</a:t>
            </a:r>
            <a:r>
              <a:rPr sz="2200" spc="-165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200" spc="-95" dirty="0">
                <a:latin typeface="Trebuchet MS"/>
                <a:cs typeface="Trebuchet MS"/>
              </a:rPr>
              <a:t>Language</a:t>
            </a:r>
            <a:r>
              <a:rPr sz="2200" spc="-160" dirty="0">
                <a:latin typeface="Trebuchet MS"/>
                <a:cs typeface="Trebuchet MS"/>
              </a:rPr>
              <a:t> </a:t>
            </a:r>
            <a:r>
              <a:rPr sz="2200" spc="-50" dirty="0">
                <a:latin typeface="Trebuchet MS"/>
                <a:cs typeface="Trebuchet MS"/>
              </a:rPr>
              <a:t>Model.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45702" y="1688920"/>
            <a:ext cx="4015740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35"/>
              </a:lnSpc>
            </a:pPr>
            <a:r>
              <a:rPr sz="2200" i="1" spc="-35" dirty="0">
                <a:latin typeface="Trebuchet MS"/>
                <a:cs typeface="Trebuchet MS"/>
              </a:rPr>
              <a:t>as </a:t>
            </a:r>
            <a:r>
              <a:rPr sz="2200" i="1" spc="-145" dirty="0">
                <a:latin typeface="Trebuchet MS"/>
                <a:cs typeface="Trebuchet MS"/>
              </a:rPr>
              <a:t>the </a:t>
            </a:r>
            <a:r>
              <a:rPr sz="2200" i="1" spc="-120" dirty="0">
                <a:latin typeface="Trebuchet MS"/>
                <a:cs typeface="Trebuchet MS"/>
              </a:rPr>
              <a:t>proctor </a:t>
            </a:r>
            <a:r>
              <a:rPr sz="2200" i="1" spc="-125" dirty="0">
                <a:latin typeface="Trebuchet MS"/>
                <a:cs typeface="Trebuchet MS"/>
              </a:rPr>
              <a:t>started </a:t>
            </a:r>
            <a:r>
              <a:rPr sz="2200" i="1" spc="-145" dirty="0">
                <a:latin typeface="Trebuchet MS"/>
                <a:cs typeface="Trebuchet MS"/>
              </a:rPr>
              <a:t>the </a:t>
            </a:r>
            <a:r>
              <a:rPr sz="2200" i="1" spc="-140" dirty="0">
                <a:latin typeface="Trebuchet MS"/>
                <a:cs typeface="Trebuchet MS"/>
              </a:rPr>
              <a:t>clock,</a:t>
            </a:r>
            <a:r>
              <a:rPr sz="2200" i="1" spc="-470" dirty="0">
                <a:latin typeface="Trebuchet MS"/>
                <a:cs typeface="Trebuchet MS"/>
              </a:rPr>
              <a:t> </a:t>
            </a:r>
            <a:r>
              <a:rPr sz="2200" i="1" spc="-145" dirty="0">
                <a:latin typeface="Trebuchet MS"/>
                <a:cs typeface="Trebuchet MS"/>
              </a:rPr>
              <a:t>the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93181" y="1871129"/>
            <a:ext cx="4084954" cy="0"/>
          </a:xfrm>
          <a:custGeom>
            <a:avLst/>
            <a:gdLst/>
            <a:ahLst/>
            <a:cxnLst/>
            <a:rect l="l" t="t" r="r" b="b"/>
            <a:pathLst>
              <a:path w="4084954">
                <a:moveTo>
                  <a:pt x="0" y="0"/>
                </a:moveTo>
                <a:lnTo>
                  <a:pt x="4084492" y="1"/>
                </a:lnTo>
              </a:path>
            </a:pathLst>
          </a:custGeom>
          <a:ln w="5715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85248" y="1983536"/>
            <a:ext cx="7651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spc="-125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r>
              <a:rPr sz="2000" spc="-60" dirty="0">
                <a:solidFill>
                  <a:srgbClr val="C00000"/>
                </a:solidFill>
                <a:latin typeface="Trebuchet MS"/>
                <a:cs typeface="Trebuchet MS"/>
              </a:rPr>
              <a:t>i</a:t>
            </a:r>
            <a:r>
              <a:rPr sz="2000" spc="-25" dirty="0">
                <a:solidFill>
                  <a:srgbClr val="C00000"/>
                </a:solidFill>
                <a:latin typeface="Trebuchet MS"/>
                <a:cs typeface="Trebuchet MS"/>
              </a:rPr>
              <a:t>s</a:t>
            </a:r>
            <a:r>
              <a:rPr sz="2000" spc="-160" dirty="0">
                <a:solidFill>
                  <a:srgbClr val="C00000"/>
                </a:solidFill>
                <a:latin typeface="Trebuchet MS"/>
                <a:cs typeface="Trebuchet MS"/>
              </a:rPr>
              <a:t>c</a:t>
            </a:r>
            <a:r>
              <a:rPr sz="2000" spc="-95" dirty="0">
                <a:solidFill>
                  <a:srgbClr val="C00000"/>
                </a:solidFill>
                <a:latin typeface="Trebuchet MS"/>
                <a:cs typeface="Trebuchet MS"/>
              </a:rPr>
              <a:t>a</a:t>
            </a:r>
            <a:r>
              <a:rPr sz="2000" spc="-110" dirty="0">
                <a:solidFill>
                  <a:srgbClr val="C00000"/>
                </a:solidFill>
                <a:latin typeface="Trebuchet MS"/>
                <a:cs typeface="Trebuchet MS"/>
              </a:rPr>
              <a:t>r</a:t>
            </a:r>
            <a:r>
              <a:rPr sz="2000" spc="-65" dirty="0">
                <a:solidFill>
                  <a:srgbClr val="C00000"/>
                </a:solidFill>
                <a:latin typeface="Trebuchet MS"/>
                <a:cs typeface="Trebuchet MS"/>
              </a:rPr>
              <a:t>d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51612" y="2016721"/>
            <a:ext cx="2421890" cy="241300"/>
          </a:xfrm>
          <a:custGeom>
            <a:avLst/>
            <a:gdLst/>
            <a:ahLst/>
            <a:cxnLst/>
            <a:rect l="l" t="t" r="r" b="b"/>
            <a:pathLst>
              <a:path w="2421890" h="241300">
                <a:moveTo>
                  <a:pt x="2421471" y="0"/>
                </a:moveTo>
                <a:lnTo>
                  <a:pt x="2413139" y="46893"/>
                </a:lnTo>
                <a:lnTo>
                  <a:pt x="2390416" y="85186"/>
                </a:lnTo>
                <a:lnTo>
                  <a:pt x="2356713" y="111004"/>
                </a:lnTo>
                <a:lnTo>
                  <a:pt x="2315441" y="120472"/>
                </a:lnTo>
                <a:lnTo>
                  <a:pt x="1316760" y="120472"/>
                </a:lnTo>
                <a:lnTo>
                  <a:pt x="1275488" y="129939"/>
                </a:lnTo>
                <a:lnTo>
                  <a:pt x="1241785" y="155757"/>
                </a:lnTo>
                <a:lnTo>
                  <a:pt x="1219062" y="194051"/>
                </a:lnTo>
                <a:lnTo>
                  <a:pt x="1210730" y="240945"/>
                </a:lnTo>
                <a:lnTo>
                  <a:pt x="1202400" y="194051"/>
                </a:lnTo>
                <a:lnTo>
                  <a:pt x="1179680" y="155757"/>
                </a:lnTo>
                <a:lnTo>
                  <a:pt x="1145981" y="129939"/>
                </a:lnTo>
                <a:lnTo>
                  <a:pt x="1104710" y="120472"/>
                </a:lnTo>
                <a:lnTo>
                  <a:pt x="106024" y="120472"/>
                </a:lnTo>
                <a:lnTo>
                  <a:pt x="64754" y="111004"/>
                </a:lnTo>
                <a:lnTo>
                  <a:pt x="31053" y="85186"/>
                </a:lnTo>
                <a:lnTo>
                  <a:pt x="8331" y="46893"/>
                </a:lnTo>
                <a:lnTo>
                  <a:pt x="0" y="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1592" y="1662849"/>
            <a:ext cx="3246120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3232785" algn="l"/>
              </a:tabLst>
            </a:pPr>
            <a:r>
              <a:rPr sz="2200" i="1" spc="-110" dirty="0">
                <a:latin typeface="Trebuchet MS"/>
                <a:cs typeface="Trebuchet MS"/>
              </a:rPr>
              <a:t>students </a:t>
            </a:r>
            <a:r>
              <a:rPr sz="2200" i="1" spc="-105" dirty="0">
                <a:latin typeface="Trebuchet MS"/>
                <a:cs typeface="Trebuchet MS"/>
              </a:rPr>
              <a:t>opened</a:t>
            </a:r>
            <a:r>
              <a:rPr sz="2200" i="1" spc="-300" dirty="0">
                <a:latin typeface="Trebuchet MS"/>
                <a:cs typeface="Trebuchet MS"/>
              </a:rPr>
              <a:t> </a:t>
            </a:r>
            <a:r>
              <a:rPr sz="2200" i="1" spc="-155" dirty="0">
                <a:latin typeface="Trebuchet MS"/>
                <a:cs typeface="Trebuchet MS"/>
              </a:rPr>
              <a:t>their</a:t>
            </a:r>
            <a:r>
              <a:rPr sz="2200" i="1" spc="-170" dirty="0">
                <a:latin typeface="Trebuchet MS"/>
                <a:cs typeface="Trebuchet MS"/>
              </a:rPr>
              <a:t> 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200">
              <a:latin typeface="Times New Roman"/>
              <a:cs typeface="Times New Roman"/>
            </a:endParaRPr>
          </a:p>
          <a:p>
            <a:pPr marL="328930">
              <a:spcBef>
                <a:spcPts val="2135"/>
              </a:spcBef>
            </a:pPr>
            <a:r>
              <a:rPr sz="2000" spc="-80" dirty="0">
                <a:solidFill>
                  <a:srgbClr val="3A87FF"/>
                </a:solidFill>
                <a:latin typeface="Trebuchet MS"/>
                <a:cs typeface="Trebuchet MS"/>
              </a:rPr>
              <a:t>condition </a:t>
            </a:r>
            <a:r>
              <a:rPr sz="2000" spc="-35" dirty="0">
                <a:solidFill>
                  <a:srgbClr val="3A87FF"/>
                </a:solidFill>
                <a:latin typeface="Trebuchet MS"/>
                <a:cs typeface="Trebuchet MS"/>
              </a:rPr>
              <a:t>on</a:t>
            </a:r>
            <a:r>
              <a:rPr sz="2000" spc="-240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3A87FF"/>
                </a:solidFill>
                <a:latin typeface="Trebuchet MS"/>
                <a:cs typeface="Trebuchet MS"/>
              </a:rPr>
              <a:t>this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7540" y="4069131"/>
            <a:ext cx="5646420" cy="22269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spcBef>
                <a:spcPts val="600"/>
              </a:spcBef>
            </a:pPr>
            <a:r>
              <a:rPr sz="2000" spc="-50" dirty="0">
                <a:latin typeface="Trebuchet MS"/>
                <a:cs typeface="Trebuchet MS"/>
              </a:rPr>
              <a:t>In </a:t>
            </a:r>
            <a:r>
              <a:rPr sz="2000" spc="-90" dirty="0">
                <a:latin typeface="Trebuchet MS"/>
                <a:cs typeface="Trebuchet MS"/>
              </a:rPr>
              <a:t>the</a:t>
            </a:r>
            <a:r>
              <a:rPr sz="2000" spc="-260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corpus: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spcBef>
                <a:spcPts val="500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latin typeface="Trebuchet MS"/>
                <a:cs typeface="Trebuchet MS"/>
              </a:rPr>
              <a:t>“students </a:t>
            </a:r>
            <a:r>
              <a:rPr sz="2000" spc="-70" dirty="0">
                <a:latin typeface="Trebuchet MS"/>
                <a:cs typeface="Trebuchet MS"/>
              </a:rPr>
              <a:t>opened </a:t>
            </a:r>
            <a:r>
              <a:rPr sz="2000" spc="-114" dirty="0">
                <a:latin typeface="Trebuchet MS"/>
                <a:cs typeface="Trebuchet MS"/>
              </a:rPr>
              <a:t>their” </a:t>
            </a:r>
            <a:r>
              <a:rPr sz="2000" spc="-85" dirty="0">
                <a:latin typeface="Trebuchet MS"/>
                <a:cs typeface="Trebuchet MS"/>
              </a:rPr>
              <a:t>occurred </a:t>
            </a:r>
            <a:r>
              <a:rPr sz="2000" spc="-40" dirty="0">
                <a:latin typeface="Trebuchet MS"/>
                <a:cs typeface="Trebuchet MS"/>
              </a:rPr>
              <a:t>1000</a:t>
            </a:r>
            <a:r>
              <a:rPr sz="2000" spc="-42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times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spcBef>
                <a:spcPts val="46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latin typeface="Trebuchet MS"/>
                <a:cs typeface="Trebuchet MS"/>
              </a:rPr>
              <a:t>“students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opened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their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BB57BE"/>
                </a:solidFill>
                <a:latin typeface="Trebuchet MS"/>
                <a:cs typeface="Trebuchet MS"/>
              </a:rPr>
              <a:t>books</a:t>
            </a:r>
            <a:r>
              <a:rPr sz="2000" spc="-75" dirty="0">
                <a:latin typeface="Trebuchet MS"/>
                <a:cs typeface="Trebuchet MS"/>
              </a:rPr>
              <a:t>”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occurred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BB57BE"/>
                </a:solidFill>
                <a:latin typeface="Trebuchet MS"/>
                <a:cs typeface="Trebuchet MS"/>
              </a:rPr>
              <a:t>400</a:t>
            </a:r>
            <a:r>
              <a:rPr sz="20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times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65" dirty="0">
                <a:latin typeface="Trebuchet MS"/>
                <a:cs typeface="Trebuchet MS"/>
              </a:rPr>
              <a:t>P(</a:t>
            </a:r>
            <a:r>
              <a:rPr sz="2000" spc="-65" dirty="0">
                <a:solidFill>
                  <a:srgbClr val="BB57BE"/>
                </a:solidFill>
                <a:latin typeface="Trebuchet MS"/>
                <a:cs typeface="Trebuchet MS"/>
              </a:rPr>
              <a:t>books</a:t>
            </a:r>
            <a:r>
              <a:rPr sz="20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|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students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opened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their)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=</a:t>
            </a:r>
            <a:r>
              <a:rPr sz="2000" spc="-145" dirty="0"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BB57BE"/>
                </a:solidFill>
                <a:latin typeface="Trebuchet MS"/>
                <a:cs typeface="Trebuchet MS"/>
              </a:rPr>
              <a:t>0.4</a:t>
            </a:r>
            <a:endParaRPr sz="2000">
              <a:latin typeface="Trebuchet MS"/>
              <a:cs typeface="Trebuchet MS"/>
            </a:endParaRPr>
          </a:p>
          <a:p>
            <a:pPr marL="355600" indent="-342900">
              <a:spcBef>
                <a:spcPts val="465"/>
              </a:spcBef>
              <a:buClr>
                <a:srgbClr val="CC0000"/>
              </a:buClr>
              <a:buFont typeface="Times New Roman"/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latin typeface="Trebuchet MS"/>
                <a:cs typeface="Trebuchet MS"/>
              </a:rPr>
              <a:t>“students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opened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95" dirty="0">
                <a:latin typeface="Trebuchet MS"/>
                <a:cs typeface="Trebuchet MS"/>
              </a:rPr>
              <a:t>their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BB57BE"/>
                </a:solidFill>
                <a:latin typeface="Trebuchet MS"/>
                <a:cs typeface="Trebuchet MS"/>
              </a:rPr>
              <a:t>exams</a:t>
            </a:r>
            <a:r>
              <a:rPr sz="2000" spc="-105" dirty="0">
                <a:latin typeface="Trebuchet MS"/>
                <a:cs typeface="Trebuchet MS"/>
              </a:rPr>
              <a:t>”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occurred</a:t>
            </a:r>
            <a:r>
              <a:rPr sz="2000" spc="-160" dirty="0"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BB57BE"/>
                </a:solidFill>
                <a:latin typeface="Trebuchet MS"/>
                <a:cs typeface="Trebuchet MS"/>
              </a:rPr>
              <a:t>100</a:t>
            </a:r>
            <a:r>
              <a:rPr sz="2000" spc="-16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latin typeface="Trebuchet MS"/>
                <a:cs typeface="Trebuchet MS"/>
              </a:rPr>
              <a:t>times</a:t>
            </a:r>
            <a:endParaRPr sz="2000">
              <a:latin typeface="Trebuchet MS"/>
              <a:cs typeface="Trebuchet MS"/>
            </a:endParaRPr>
          </a:p>
          <a:p>
            <a:pPr marL="698500" lvl="1" indent="-228600">
              <a:spcBef>
                <a:spcPts val="500"/>
              </a:spcBef>
              <a:buClr>
                <a:srgbClr val="3A87FF"/>
              </a:buClr>
              <a:buFont typeface="Times New Roman"/>
              <a:buChar char="•"/>
              <a:tabLst>
                <a:tab pos="697865" algn="l"/>
                <a:tab pos="698500" algn="l"/>
              </a:tabLst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90" dirty="0">
                <a:latin typeface="Trebuchet MS"/>
                <a:cs typeface="Trebuchet MS"/>
              </a:rPr>
              <a:t>P(</a:t>
            </a:r>
            <a:r>
              <a:rPr sz="2000" spc="-90" dirty="0">
                <a:solidFill>
                  <a:srgbClr val="BB57BE"/>
                </a:solidFill>
                <a:latin typeface="Trebuchet MS"/>
                <a:cs typeface="Trebuchet MS"/>
              </a:rPr>
              <a:t>exams</a:t>
            </a:r>
            <a:r>
              <a:rPr sz="2000" spc="-150" dirty="0">
                <a:solidFill>
                  <a:srgbClr val="BB57BE"/>
                </a:solidFill>
                <a:latin typeface="Trebuchet MS"/>
                <a:cs typeface="Trebuchet MS"/>
              </a:rPr>
              <a:t> </a:t>
            </a:r>
            <a:r>
              <a:rPr sz="2000" spc="-130" dirty="0">
                <a:latin typeface="Trebuchet MS"/>
                <a:cs typeface="Trebuchet MS"/>
              </a:rPr>
              <a:t>|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students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70" dirty="0">
                <a:latin typeface="Trebuchet MS"/>
                <a:cs typeface="Trebuchet MS"/>
              </a:rPr>
              <a:t>opened</a:t>
            </a:r>
            <a:r>
              <a:rPr sz="2000" spc="-155" dirty="0">
                <a:latin typeface="Trebuchet MS"/>
                <a:cs typeface="Trebuchet MS"/>
              </a:rPr>
              <a:t> </a:t>
            </a:r>
            <a:r>
              <a:rPr sz="2000" spc="-100" dirty="0">
                <a:latin typeface="Trebuchet MS"/>
                <a:cs typeface="Trebuchet MS"/>
              </a:rPr>
              <a:t>their)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55" dirty="0">
                <a:latin typeface="Trebuchet MS"/>
                <a:cs typeface="Trebuchet MS"/>
              </a:rPr>
              <a:t>=</a:t>
            </a:r>
            <a:r>
              <a:rPr sz="2000" spc="-150" dirty="0"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BB57BE"/>
                </a:solidFill>
                <a:latin typeface="Trebuchet MS"/>
                <a:cs typeface="Trebuchet MS"/>
              </a:rPr>
              <a:t>0.1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10825" y="3009921"/>
            <a:ext cx="6977727" cy="59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03741" y="4895505"/>
            <a:ext cx="241300" cy="1432560"/>
          </a:xfrm>
          <a:custGeom>
            <a:avLst/>
            <a:gdLst/>
            <a:ahLst/>
            <a:cxnLst/>
            <a:rect l="l" t="t" r="r" b="b"/>
            <a:pathLst>
              <a:path w="241300" h="1432560">
                <a:moveTo>
                  <a:pt x="2" y="0"/>
                </a:moveTo>
                <a:lnTo>
                  <a:pt x="46895" y="8332"/>
                </a:lnTo>
                <a:lnTo>
                  <a:pt x="85189" y="31053"/>
                </a:lnTo>
                <a:lnTo>
                  <a:pt x="111007" y="64753"/>
                </a:lnTo>
                <a:lnTo>
                  <a:pt x="120475" y="106020"/>
                </a:lnTo>
                <a:lnTo>
                  <a:pt x="120474" y="610046"/>
                </a:lnTo>
                <a:lnTo>
                  <a:pt x="129941" y="651315"/>
                </a:lnTo>
                <a:lnTo>
                  <a:pt x="155759" y="685016"/>
                </a:lnTo>
                <a:lnTo>
                  <a:pt x="194053" y="707737"/>
                </a:lnTo>
                <a:lnTo>
                  <a:pt x="240947" y="716069"/>
                </a:lnTo>
                <a:lnTo>
                  <a:pt x="194053" y="724401"/>
                </a:lnTo>
                <a:lnTo>
                  <a:pt x="155759" y="747122"/>
                </a:lnTo>
                <a:lnTo>
                  <a:pt x="129941" y="780823"/>
                </a:lnTo>
                <a:lnTo>
                  <a:pt x="120474" y="822092"/>
                </a:lnTo>
                <a:lnTo>
                  <a:pt x="120474" y="1326117"/>
                </a:lnTo>
                <a:lnTo>
                  <a:pt x="111006" y="1367386"/>
                </a:lnTo>
                <a:lnTo>
                  <a:pt x="85188" y="1401087"/>
                </a:lnTo>
                <a:lnTo>
                  <a:pt x="46893" y="1423808"/>
                </a:lnTo>
                <a:lnTo>
                  <a:pt x="0" y="1432140"/>
                </a:lnTo>
              </a:path>
            </a:pathLst>
          </a:custGeom>
          <a:ln w="28575">
            <a:solidFill>
              <a:srgbClr val="3A8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023428" y="5150129"/>
            <a:ext cx="19621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2000" spc="-60" dirty="0">
                <a:solidFill>
                  <a:srgbClr val="3A87FF"/>
                </a:solidFill>
                <a:latin typeface="Trebuchet MS"/>
                <a:cs typeface="Trebuchet MS"/>
              </a:rPr>
              <a:t>Should </a:t>
            </a:r>
            <a:r>
              <a:rPr sz="2000" spc="-90" dirty="0">
                <a:solidFill>
                  <a:srgbClr val="3A87FF"/>
                </a:solidFill>
                <a:latin typeface="Trebuchet MS"/>
                <a:cs typeface="Trebuchet MS"/>
              </a:rPr>
              <a:t>we </a:t>
            </a:r>
            <a:r>
              <a:rPr sz="2000" spc="-95" dirty="0">
                <a:solidFill>
                  <a:srgbClr val="3A87FF"/>
                </a:solidFill>
                <a:latin typeface="Trebuchet MS"/>
                <a:cs typeface="Trebuchet MS"/>
              </a:rPr>
              <a:t>have  </a:t>
            </a:r>
            <a:r>
              <a:rPr sz="2000" spc="-90" dirty="0">
                <a:solidFill>
                  <a:srgbClr val="3A87FF"/>
                </a:solidFill>
                <a:latin typeface="Trebuchet MS"/>
                <a:cs typeface="Trebuchet MS"/>
              </a:rPr>
              <a:t>discarded the  </a:t>
            </a:r>
            <a:r>
              <a:rPr sz="2000" spc="-105" dirty="0">
                <a:solidFill>
                  <a:srgbClr val="3A87FF"/>
                </a:solidFill>
                <a:latin typeface="Trebuchet MS"/>
                <a:cs typeface="Trebuchet MS"/>
              </a:rPr>
              <a:t>“proctor”</a:t>
            </a:r>
            <a:r>
              <a:rPr sz="2000" spc="-204" dirty="0">
                <a:solidFill>
                  <a:srgbClr val="3A87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3A87FF"/>
                </a:solidFill>
                <a:latin typeface="Trebuchet MS"/>
                <a:cs typeface="Trebuchet MS"/>
              </a:rPr>
              <a:t>context?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860345FD-EB33-492F-AE6B-D08C5B44F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6870" y="152400"/>
            <a:ext cx="639825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165" dirty="0"/>
              <a:t>n-gram </a:t>
            </a:r>
            <a:r>
              <a:rPr spc="-185" dirty="0"/>
              <a:t>Language</a:t>
            </a:r>
            <a:r>
              <a:rPr spc="-385" dirty="0"/>
              <a:t> </a:t>
            </a:r>
            <a:r>
              <a:rPr spc="-55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804382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29768&quot;&gt;&lt;property id=&quot;20148&quot; value=&quot;5&quot;/&gt;&lt;property id=&quot;20300&quot; value=&quot;Slide 3 - &amp;quot;Language Modeling&amp;quot;&quot;/&gt;&lt;property id=&quot;20307&quot; value=&quot;549&quot;/&gt;&lt;/object&gt;&lt;object type=&quot;3&quot; unique_id=&quot;37535&quot;&gt;&lt;property id=&quot;20148&quot; value=&quot;5&quot;/&gt;&lt;property id=&quot;20300&quot; value=&quot;Slide 2 - &amp;quot;Overview&amp;quot;&quot;/&gt;&lt;property id=&quot;20307&quot; value=&quot;633&quot;/&gt;&lt;/object&gt;&lt;object type=&quot;3&quot; unique_id=&quot;37536&quot;&gt;&lt;property id=&quot;20148&quot; value=&quot;5&quot;/&gt;&lt;property id=&quot;20300&quot; value=&quot;Slide 4 - &amp;quot;Language Modeling&amp;quot;&quot;/&gt;&lt;property id=&quot;20307&quot; value=&quot;634&quot;/&gt;&lt;/object&gt;&lt;object type=&quot;3&quot; unique_id=&quot;37537&quot;&gt;&lt;property id=&quot;20148&quot; value=&quot;5&quot;/&gt;&lt;property id=&quot;20300&quot; value=&quot;Slide 5 - &amp;quot;You use Language Models every day!&amp;quot;&quot;/&gt;&lt;property id=&quot;20307&quot; value=&quot;635&quot;/&gt;&lt;/object&gt;&lt;object type=&quot;3&quot; unique_id=&quot;37538&quot;&gt;&lt;property id=&quot;20148&quot; value=&quot;5&quot;/&gt;&lt;property id=&quot;20300&quot; value=&quot;Slide 6 - &amp;quot;You use Language Models every day!&amp;quot;&quot;/&gt;&lt;property id=&quot;20307&quot; value=&quot;636&quot;/&gt;&lt;/object&gt;&lt;object type=&quot;3&quot; unique_id=&quot;37539&quot;&gt;&lt;property id=&quot;20148&quot; value=&quot;5&quot;/&gt;&lt;property id=&quot;20300&quot; value=&quot;Slide 7 - &amp;quot;n-gram Language Models&amp;quot;&quot;/&gt;&lt;property id=&quot;20307&quot; value=&quot;637&quot;/&gt;&lt;/object&gt;&lt;object type=&quot;3&quot; unique_id=&quot;37540&quot;&gt;&lt;property id=&quot;20148&quot; value=&quot;5&quot;/&gt;&lt;property id=&quot;20300&quot; value=&quot;Slide 8 - &amp;quot;n-gram Language Models&amp;quot;&quot;/&gt;&lt;property id=&quot;20307&quot; value=&quot;638&quot;/&gt;&lt;/object&gt;&lt;object type=&quot;3&quot; unique_id=&quot;37541&quot;&gt;&lt;property id=&quot;20148&quot; value=&quot;5&quot;/&gt;&lt;property id=&quot;20300&quot; value=&quot;Slide 9 - &amp;quot;n-gram Language Models&amp;quot;&quot;/&gt;&lt;property id=&quot;20307&quot; value=&quot;639&quot;/&gt;&lt;/object&gt;&lt;object type=&quot;3&quot; unique_id=&quot;37542&quot;&gt;&lt;property id=&quot;20148&quot; value=&quot;5&quot;/&gt;&lt;property id=&quot;20300&quot; value=&quot;Slide 10 - &amp;quot;Problems with n-gram Language Models&amp;quot;&quot;/&gt;&lt;property id=&quot;20307&quot; value=&quot;640&quot;/&gt;&lt;/object&gt;&lt;object type=&quot;3&quot; unique_id=&quot;37543&quot;&gt;&lt;property id=&quot;20148&quot; value=&quot;5&quot;/&gt;&lt;property id=&quot;20300&quot; value=&quot;Slide 11 - &amp;quot;Problems with n-gram Language Models&amp;quot;&quot;/&gt;&lt;property id=&quot;20307&quot; value=&quot;641&quot;/&gt;&lt;/object&gt;&lt;object type=&quot;3&quot; unique_id=&quot;37544&quot;&gt;&lt;property id=&quot;20148&quot; value=&quot;5&quot;/&gt;&lt;property id=&quot;20300&quot; value=&quot;Slide 12 - &amp;quot;n-gram Language Models in practice&amp;quot;&quot;/&gt;&lt;property id=&quot;20307&quot; value=&quot;642&quot;/&gt;&lt;/object&gt;&lt;object type=&quot;3&quot; unique_id=&quot;37545&quot;&gt;&lt;property id=&quot;20148&quot; value=&quot;5&quot;/&gt;&lt;property id=&quot;20300&quot; value=&quot;Slide 13 - &amp;quot;Generating text with a n-gram Language Model&amp;quot;&quot;/&gt;&lt;property id=&quot;20307&quot; value=&quot;643&quot;/&gt;&lt;/object&gt;&lt;object type=&quot;3&quot; unique_id=&quot;37546&quot;&gt;&lt;property id=&quot;20148&quot; value=&quot;5&quot;/&gt;&lt;property id=&quot;20300&quot; value=&quot;Slide 14 - &amp;quot;Generating text with a n-gram Language Model&amp;quot;&quot;/&gt;&lt;property id=&quot;20307&quot; value=&quot;644&quot;/&gt;&lt;/object&gt;&lt;object type=&quot;3&quot; unique_id=&quot;37547&quot;&gt;&lt;property id=&quot;20148&quot; value=&quot;5&quot;/&gt;&lt;property id=&quot;20300&quot; value=&quot;Slide 15 - &amp;quot;Generating text with a n-gram Language Model&amp;quot;&quot;/&gt;&lt;property id=&quot;20307&quot; value=&quot;645&quot;/&gt;&lt;/object&gt;&lt;object type=&quot;3&quot; unique_id=&quot;37548&quot;&gt;&lt;property id=&quot;20148&quot; value=&quot;5&quot;/&gt;&lt;property id=&quot;20300&quot; value=&quot;Slide 16 - &amp;quot;Generating text with a n-gram Language Model&amp;quot;&quot;/&gt;&lt;property id=&quot;20307&quot; value=&quot;646&quot;/&gt;&lt;/object&gt;&lt;object type=&quot;3&quot; unique_id=&quot;37549&quot;&gt;&lt;property id=&quot;20148&quot; value=&quot;5&quot;/&gt;&lt;property id=&quot;20300&quot; value=&quot;Slide 17 - &amp;quot;Generating text with a n-gram Language Model&amp;quot;&quot;/&gt;&lt;property id=&quot;20307&quot; value=&quot;647&quot;/&gt;&lt;/object&gt;&lt;object type=&quot;3&quot; unique_id=&quot;37550&quot;&gt;&lt;property id=&quot;20148&quot; value=&quot;5&quot;/&gt;&lt;property id=&quot;20300&quot; value=&quot;Slide 18 - &amp;quot;How to build a neural Language Model?&amp;quot;&quot;/&gt;&lt;property id=&quot;20307&quot; value=&quot;648&quot;/&gt;&lt;/object&gt;&lt;object type=&quot;3&quot; unique_id=&quot;37551&quot;&gt;&lt;property id=&quot;20148&quot; value=&quot;5&quot;/&gt;&lt;property id=&quot;20300&quot; value=&quot;Slide 19 - &amp;quot;A fixed-window neural Language Model&amp;quot;&quot;/&gt;&lt;property id=&quot;20307&quot; value=&quot;649&quot;/&gt;&lt;/object&gt;&lt;object type=&quot;3&quot; unique_id=&quot;37552&quot;&gt;&lt;property id=&quot;20148&quot; value=&quot;5&quot;/&gt;&lt;property id=&quot;20300&quot; value=&quot;Slide 20 - &amp;quot;A fixed-window neural Language Model&amp;quot;&quot;/&gt;&lt;property id=&quot;20307&quot; value=&quot;650&quot;/&gt;&lt;/object&gt;&lt;object type=&quot;3&quot; unique_id=&quot;37553&quot;&gt;&lt;property id=&quot;20148&quot; value=&quot;5&quot;/&gt;&lt;property id=&quot;20300&quot; value=&quot;Slide 21 - &amp;quot;A fixed-window neural Language Model&amp;quot;&quot;/&gt;&lt;property id=&quot;20307&quot; value=&quot;651&quot;/&gt;&lt;/object&gt;&lt;object type=&quot;3&quot; unique_id=&quot;37554&quot;&gt;&lt;property id=&quot;20148&quot; value=&quot;5&quot;/&gt;&lt;property id=&quot;20300&quot; value=&quot;Slide 22 - &amp;quot;Core idea: Apply the  same weights  repeatedly&amp;quot;&quot;/&gt;&lt;property id=&quot;20307&quot; value=&quot;652&quot;/&gt;&lt;/object&gt;&lt;object type=&quot;3&quot; unique_id=&quot;37555&quot;&gt;&lt;property id=&quot;20148&quot; value=&quot;5&quot;/&gt;&lt;property id=&quot;20300&quot; value=&quot;Slide 23 - &amp;quot;A RNN Language Model&amp;quot;&quot;/&gt;&lt;property id=&quot;20307&quot; value=&quot;653&quot;/&gt;&lt;/object&gt;&lt;object type=&quot;3&quot; unique_id=&quot;37556&quot;&gt;&lt;property id=&quot;20148&quot; value=&quot;5&quot;/&gt;&lt;property id=&quot;20300&quot; value=&quot;Slide 24 - &amp;quot;A RNN Language Model&amp;quot;&quot;/&gt;&lt;property id=&quot;20307&quot; value=&quot;654&quot;/&gt;&lt;/object&gt;&lt;object type=&quot;3&quot; unique_id=&quot;37557&quot;&gt;&lt;property id=&quot;20148&quot; value=&quot;5&quot;/&gt;&lt;property id=&quot;20300&quot; value=&quot;Slide 25 - &amp;quot;Training a RNN Language Model&amp;quot;&quot;/&gt;&lt;property id=&quot;20307&quot; value=&quot;655&quot;/&gt;&lt;/object&gt;&lt;object type=&quot;3&quot; unique_id=&quot;37558&quot;&gt;&lt;property id=&quot;20148&quot; value=&quot;5&quot;/&gt;&lt;property id=&quot;20300&quot; value=&quot;Slide 26 - &amp;quot;Training a RNN Language Model&amp;quot;&quot;/&gt;&lt;property id=&quot;20307&quot; value=&quot;656&quot;/&gt;&lt;/object&gt;&lt;object type=&quot;3&quot; unique_id=&quot;37559&quot;&gt;&lt;property id=&quot;20148&quot; value=&quot;5&quot;/&gt;&lt;property id=&quot;20300&quot; value=&quot;Slide 27 - &amp;quot;Training a RNN Language Model&amp;quot;&quot;/&gt;&lt;property id=&quot;20307&quot; value=&quot;657&quot;/&gt;&lt;/object&gt;&lt;object type=&quot;3&quot; unique_id=&quot;37560&quot;&gt;&lt;property id=&quot;20148&quot; value=&quot;5&quot;/&gt;&lt;property id=&quot;20300&quot; value=&quot;Slide 28 - &amp;quot;Training a RNN Language Model&amp;quot;&quot;/&gt;&lt;property id=&quot;20307&quot; value=&quot;658&quot;/&gt;&lt;/object&gt;&lt;object type=&quot;3&quot; unique_id=&quot;37561&quot;&gt;&lt;property id=&quot;20148&quot; value=&quot;5&quot;/&gt;&lt;property id=&quot;20300&quot; value=&quot;Slide 29 - &amp;quot;Training a RNN Language Model&amp;quot;&quot;/&gt;&lt;property id=&quot;20307&quot; value=&quot;659&quot;/&gt;&lt;/object&gt;&lt;object type=&quot;3&quot; unique_id=&quot;37562&quot;&gt;&lt;property id=&quot;20148&quot; value=&quot;5&quot;/&gt;&lt;property id=&quot;20300&quot; value=&quot;Slide 30 - &amp;quot;Training a RNN Language Model&amp;quot;&quot;/&gt;&lt;property id=&quot;20307&quot; value=&quot;660&quot;/&gt;&lt;/object&gt;&lt;object type=&quot;3&quot; unique_id=&quot;37563&quot;&gt;&lt;property id=&quot;20148&quot; value=&quot;5&quot;/&gt;&lt;property id=&quot;20300&quot; value=&quot;Slide 31 - &amp;quot;Training a RNN Language Model&amp;quot;&quot;/&gt;&lt;property id=&quot;20307&quot; value=&quot;661&quot;/&gt;&lt;/object&gt;&lt;object type=&quot;3&quot; unique_id=&quot;37564&quot;&gt;&lt;property id=&quot;20148&quot; value=&quot;5&quot;/&gt;&lt;property id=&quot;20300&quot; value=&quot;Slide 32 - &amp;quot;Backpropagation for RNNs&amp;quot;&quot;/&gt;&lt;property id=&quot;20307&quot; value=&quot;662&quot;/&gt;&lt;/object&gt;&lt;object type=&quot;3&quot; unique_id=&quot;37565&quot;&gt;&lt;property id=&quot;20148&quot; value=&quot;5&quot;/&gt;&lt;property id=&quot;20300&quot; value=&quot;Slide 33 - &amp;quot;Multivariable Chain Rule&amp;quot;&quot;/&gt;&lt;property id=&quot;20307&quot; value=&quot;663&quot;/&gt;&lt;/object&gt;&lt;object type=&quot;3&quot; unique_id=&quot;37566&quot;&gt;&lt;property id=&quot;20148&quot; value=&quot;5&quot;/&gt;&lt;property id=&quot;20300&quot; value=&quot;Slide 34 - &amp;quot;Backpropagation for RNNs: Proof sketch&amp;quot;&quot;/&gt;&lt;property id=&quot;20307&quot; value=&quot;664&quot;/&gt;&lt;/object&gt;&lt;object type=&quot;3&quot; unique_id=&quot;37567&quot;&gt;&lt;property id=&quot;20148&quot; value=&quot;5&quot;/&gt;&lt;property id=&quot;20300&quot; value=&quot;Slide 35 - &amp;quot;Backpropagation for RNNs&amp;quot;&quot;/&gt;&lt;property id=&quot;20307&quot; value=&quot;665&quot;/&gt;&lt;/object&gt;&lt;object type=&quot;3&quot; unique_id=&quot;37568&quot;&gt;&lt;property id=&quot;20148&quot; value=&quot;5&quot;/&gt;&lt;property id=&quot;20300&quot; value=&quot;Slide 36 - &amp;quot;Generating text with a RNN Language Model&amp;quot;&quot;/&gt;&lt;property id=&quot;20307&quot; value=&quot;666&quot;/&gt;&lt;/object&gt;&lt;object type=&quot;3&quot; unique_id=&quot;37569&quot;&gt;&lt;property id=&quot;20148&quot; value=&quot;5&quot;/&gt;&lt;property id=&quot;20300&quot; value=&quot;Slide 37 - &amp;quot;Generating text with a RNN Language Model&amp;quot;&quot;/&gt;&lt;property id=&quot;20307&quot; value=&quot;667&quot;/&gt;&lt;/object&gt;&lt;object type=&quot;3&quot; unique_id=&quot;37570&quot;&gt;&lt;property id=&quot;20148&quot; value=&quot;5&quot;/&gt;&lt;property id=&quot;20300&quot; value=&quot;Slide 38 - &amp;quot;Generating text with a RNN Language Model&amp;quot;&quot;/&gt;&lt;property id=&quot;20307&quot; value=&quot;668&quot;/&gt;&lt;/object&gt;&lt;object type=&quot;3&quot; unique_id=&quot;37571&quot;&gt;&lt;property id=&quot;20148&quot; value=&quot;5&quot;/&gt;&lt;property id=&quot;20300&quot; value=&quot;Slide 39 - &amp;quot;Generating text with a RNN Language Model&amp;quot;&quot;/&gt;&lt;property id=&quot;20307&quot; value=&quot;669&quot;/&gt;&lt;/object&gt;&lt;object type=&quot;3&quot; unique_id=&quot;37572&quot;&gt;&lt;property id=&quot;20148&quot; value=&quot;5&quot;/&gt;&lt;property id=&quot;20300&quot; value=&quot;Slide 40 - &amp;quot;Generating text with a RNN Language Model&amp;quot;&quot;/&gt;&lt;property id=&quot;20307&quot; value=&quot;670&quot;/&gt;&lt;/object&gt;&lt;object type=&quot;3&quot; unique_id=&quot;37573&quot;&gt;&lt;property id=&quot;20148&quot; value=&quot;5&quot;/&gt;&lt;property id=&quot;20300&quot; value=&quot;Slide 41 - &amp;quot;Evaluating Language Models&amp;quot;&quot;/&gt;&lt;property id=&quot;20307&quot; value=&quot;671&quot;/&gt;&lt;/object&gt;&lt;object type=&quot;3&quot; unique_id=&quot;37574&quot;&gt;&lt;property id=&quot;20148&quot; value=&quot;5&quot;/&gt;&lt;property id=&quot;20300&quot; value=&quot;Slide 42 - &amp;quot;RNNs have greatly improved perplexity&amp;quot;&quot;/&gt;&lt;property id=&quot;20307&quot; value=&quot;672&quot;/&gt;&lt;/object&gt;&lt;object type=&quot;3&quot; unique_id=&quot;37575&quot;&gt;&lt;property id=&quot;20148&quot; value=&quot;5&quot;/&gt;&lt;property id=&quot;20300&quot; value=&quot;Slide 43 - &amp;quot;Why should we care about Language Modeling?&amp;quot;&quot;/&gt;&lt;property id=&quot;20307&quot; value=&quot;673&quot;/&gt;&lt;/object&gt;&lt;object type=&quot;3&quot; unique_id=&quot;37576&quot;&gt;&lt;property id=&quot;20148&quot; value=&quot;5&quot;/&gt;&lt;property id=&quot;20300&quot; value=&quot;Slide 44 - &amp;quot;Recap&amp;quot;&quot;/&gt;&lt;property id=&quot;20307&quot; value=&quot;674&quot;/&gt;&lt;/object&gt;&lt;object type=&quot;3&quot; unique_id=&quot;37577&quot;&gt;&lt;property id=&quot;20148&quot; value=&quot;5&quot;/&gt;&lt;property id=&quot;20300&quot; value=&quot;Slide 45 - &amp;quot;RNNs can be used for tagging&amp;quot;&quot;/&gt;&lt;property id=&quot;20307&quot; value=&quot;675&quot;/&gt;&lt;/object&gt;&lt;object type=&quot;3&quot; unique_id=&quot;37578&quot;&gt;&lt;property id=&quot;20148&quot; value=&quot;5&quot;/&gt;&lt;property id=&quot;20300&quot; value=&quot;Slide 46 - &amp;quot;RNNs can be used for sentence classification&amp;quot;&quot;/&gt;&lt;property id=&quot;20307&quot; value=&quot;676&quot;/&gt;&lt;/object&gt;&lt;object type=&quot;3&quot; unique_id=&quot;37579&quot;&gt;&lt;property id=&quot;20148&quot; value=&quot;5&quot;/&gt;&lt;property id=&quot;20300&quot; value=&quot;Slide 47 - &amp;quot;RNNs can be used for sentence classification&amp;quot;&quot;/&gt;&lt;property id=&quot;20307&quot; value=&quot;677&quot;/&gt;&lt;/object&gt;&lt;object type=&quot;3&quot; unique_id=&quot;37580&quot;&gt;&lt;property id=&quot;20148&quot; value=&quot;5&quot;/&gt;&lt;property id=&quot;20300&quot; value=&quot;Slide 48 - &amp;quot;RNNs can be used for sentence classification&amp;quot;&quot;/&gt;&lt;property id=&quot;20307&quot; value=&quot;678&quot;/&gt;&lt;/object&gt;&lt;object type=&quot;3&quot; unique_id=&quot;37581&quot;&gt;&lt;property id=&quot;20148&quot; value=&quot;5&quot;/&gt;&lt;property id=&quot;20300&quot; value=&quot;Slide 49 - &amp;quot;RNNs can be used to generate text&amp;quot;&quot;/&gt;&lt;property id=&quot;20307&quot; value=&quot;679&quot;/&gt;&lt;/object&gt;&lt;object type=&quot;3&quot; unique_id=&quot;37582&quot;&gt;&lt;property id=&quot;20148&quot; value=&quot;5&quot;/&gt;&lt;property id=&quot;20300&quot; value=&quot;Slide 50 - &amp;quot;RNNs can be used as an encoder module&amp;quot;&quot;/&gt;&lt;property id=&quot;20307&quot; value=&quot;680&quot;/&gt;&lt;/object&gt;&lt;object type=&quot;3&quot; unique_id=&quot;37583&quot;&gt;&lt;property id=&quot;20148&quot; value=&quot;5&quot;/&gt;&lt;property id=&quot;20300&quot; value=&quot;Slide 51 - &amp;quot;A note on terminology&amp;quot;&quot;/&gt;&lt;property id=&quot;20307&quot; value=&quot;681&quot;/&gt;&lt;/object&gt;&lt;object type=&quot;3&quot; unique_id=&quot;37584&quot;&gt;&lt;property id=&quot;20148&quot; value=&quot;5&quot;/&gt;&lt;property id=&quot;20300&quot; value=&quot;Slide 52 - &amp;quot;Next time&amp;quot;&quot;/&gt;&lt;property id=&quot;20307&quot; value=&quot;682&quot;/&gt;&lt;/object&gt;&lt;/object&gt;&lt;object type=&quot;8&quot; unique_id=&quot;1014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5612</TotalTime>
  <Words>2129</Words>
  <Application>Microsoft Office PowerPoint</Application>
  <PresentationFormat>Widescreen</PresentationFormat>
  <Paragraphs>516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Times New Roman</vt:lpstr>
      <vt:lpstr>Trebuchet MS</vt:lpstr>
      <vt:lpstr>Wingdings</vt:lpstr>
      <vt:lpstr>Office Theme</vt:lpstr>
      <vt:lpstr>PowerPoint Presentation</vt:lpstr>
      <vt:lpstr>Overview</vt:lpstr>
      <vt:lpstr>Language Modeling</vt:lpstr>
      <vt:lpstr>Language Modeling</vt:lpstr>
      <vt:lpstr>You use Language Models every day!</vt:lpstr>
      <vt:lpstr>You use Language Models every day!</vt:lpstr>
      <vt:lpstr>n-gram Language Models</vt:lpstr>
      <vt:lpstr>n-gram Language Models</vt:lpstr>
      <vt:lpstr>n-gram Language Models</vt:lpstr>
      <vt:lpstr>Problems with n-gram Language Models</vt:lpstr>
      <vt:lpstr>Problems with n-gram Language Models</vt:lpstr>
      <vt:lpstr>n-gram Language Models in practice</vt:lpstr>
      <vt:lpstr>Generating text with a n-gram Language Model</vt:lpstr>
      <vt:lpstr>Generating text with a n-gram Language Model</vt:lpstr>
      <vt:lpstr>Generating text with a n-gram Language Model</vt:lpstr>
      <vt:lpstr>Generating text with a n-gram Language Model</vt:lpstr>
      <vt:lpstr>Generating text with a n-gram Language Model</vt:lpstr>
      <vt:lpstr>How to build a neural Language Model?</vt:lpstr>
      <vt:lpstr>A fixed-window neural Language Model</vt:lpstr>
      <vt:lpstr>A fixed-window neural Language Model</vt:lpstr>
      <vt:lpstr>A fixed-window neural Language Model</vt:lpstr>
      <vt:lpstr>Core idea: Apply the  same weights  repeatedly</vt:lpstr>
      <vt:lpstr>A RNN Language Model</vt:lpstr>
      <vt:lpstr>A RNN Language Model</vt:lpstr>
      <vt:lpstr>Training a RNN Language Model</vt:lpstr>
      <vt:lpstr>Training a RNN Language Model</vt:lpstr>
      <vt:lpstr>Training a RNN Language Model</vt:lpstr>
      <vt:lpstr>Training a RNN Language Model</vt:lpstr>
      <vt:lpstr>Training a RNN Language Model</vt:lpstr>
      <vt:lpstr>Training a RNN Language Model</vt:lpstr>
      <vt:lpstr>Training a RNN Language Model</vt:lpstr>
      <vt:lpstr>Backpropagation for RNNs</vt:lpstr>
      <vt:lpstr>Multivariable Chain Rule</vt:lpstr>
      <vt:lpstr>Backpropagation for RNNs: Proof sketch</vt:lpstr>
      <vt:lpstr>Backpropagation for RNNs</vt:lpstr>
      <vt:lpstr>Generating text with a RNN Language Model</vt:lpstr>
      <vt:lpstr>Generating text with a RNN Language Model</vt:lpstr>
      <vt:lpstr>Generating text with a RNN Language Model</vt:lpstr>
      <vt:lpstr>Generating text with a RNN Language Model</vt:lpstr>
      <vt:lpstr>Generating text with a RNN Language Model</vt:lpstr>
      <vt:lpstr>Evaluating Language Models</vt:lpstr>
      <vt:lpstr>RNNs have greatly improved perplexity</vt:lpstr>
      <vt:lpstr>Why should we care about Language Modeling?</vt:lpstr>
      <vt:lpstr>Recap</vt:lpstr>
      <vt:lpstr>RNNs can be used for tagging</vt:lpstr>
      <vt:lpstr>RNNs can be used for sentence classification</vt:lpstr>
      <vt:lpstr>RNNs can be used for sentence classification</vt:lpstr>
      <vt:lpstr>RNNs can be used for sentence classification</vt:lpstr>
      <vt:lpstr>RNNs can be used to generate text</vt:lpstr>
      <vt:lpstr>RNNs can be used as an encoder module</vt:lpstr>
      <vt:lpstr>A note on terminology</vt:lpstr>
      <vt:lpstr>Next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Rang</cp:lastModifiedBy>
  <cp:revision>100</cp:revision>
  <dcterms:created xsi:type="dcterms:W3CDTF">2019-06-10T14:48:05Z</dcterms:created>
  <dcterms:modified xsi:type="dcterms:W3CDTF">2019-07-19T04:46:26Z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2019-06-10T00:00:00Z</vt:filetime>
  </property>
</Properties>
</file>